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53"/>
  </p:notesMasterIdLst>
  <p:sldIdLst>
    <p:sldId id="256" r:id="rId3"/>
    <p:sldId id="272" r:id="rId4"/>
    <p:sldId id="294" r:id="rId5"/>
    <p:sldId id="273" r:id="rId6"/>
    <p:sldId id="274" r:id="rId7"/>
    <p:sldId id="275" r:id="rId8"/>
    <p:sldId id="276" r:id="rId9"/>
    <p:sldId id="278" r:id="rId10"/>
    <p:sldId id="314" r:id="rId11"/>
    <p:sldId id="279" r:id="rId12"/>
    <p:sldId id="315" r:id="rId13"/>
    <p:sldId id="280" r:id="rId14"/>
    <p:sldId id="295" r:id="rId15"/>
    <p:sldId id="281" r:id="rId16"/>
    <p:sldId id="282" r:id="rId17"/>
    <p:sldId id="283" r:id="rId18"/>
    <p:sldId id="290" r:id="rId19"/>
    <p:sldId id="291" r:id="rId20"/>
    <p:sldId id="284" r:id="rId21"/>
    <p:sldId id="285" r:id="rId22"/>
    <p:sldId id="286" r:id="rId23"/>
    <p:sldId id="288" r:id="rId24"/>
    <p:sldId id="300" r:id="rId25"/>
    <p:sldId id="301" r:id="rId26"/>
    <p:sldId id="302" r:id="rId27"/>
    <p:sldId id="310" r:id="rId28"/>
    <p:sldId id="293" r:id="rId29"/>
    <p:sldId id="292" r:id="rId30"/>
    <p:sldId id="297" r:id="rId31"/>
    <p:sldId id="298" r:id="rId32"/>
    <p:sldId id="313" r:id="rId33"/>
    <p:sldId id="311" r:id="rId34"/>
    <p:sldId id="257" r:id="rId35"/>
    <p:sldId id="258" r:id="rId36"/>
    <p:sldId id="259" r:id="rId37"/>
    <p:sldId id="261" r:id="rId38"/>
    <p:sldId id="260" r:id="rId39"/>
    <p:sldId id="262" r:id="rId40"/>
    <p:sldId id="316" r:id="rId41"/>
    <p:sldId id="318" r:id="rId42"/>
    <p:sldId id="320" r:id="rId43"/>
    <p:sldId id="264" r:id="rId44"/>
    <p:sldId id="265" r:id="rId45"/>
    <p:sldId id="266" r:id="rId46"/>
    <p:sldId id="267" r:id="rId47"/>
    <p:sldId id="268" r:id="rId48"/>
    <p:sldId id="269" r:id="rId49"/>
    <p:sldId id="270" r:id="rId50"/>
    <p:sldId id="271" r:id="rId51"/>
    <p:sldId id="321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95" d="100"/>
          <a:sy n="95" d="100"/>
        </p:scale>
        <p:origin x="-1928" y="-96"/>
      </p:cViewPr>
      <p:guideLst>
        <p:guide orient="horz" pos="979"/>
        <p:guide pos="264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notesMaster" Target="notesMasters/notesMaster1.xml"/><Relationship Id="rId54" Type="http://schemas.openxmlformats.org/officeDocument/2006/relationships/printerSettings" Target="printerSettings/printerSettings1.bin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/Relationships>
</file>

<file path=ppt/media/image1.png>
</file>

<file path=ppt/media/image10.jpeg>
</file>

<file path=ppt/media/image11.png>
</file>

<file path=ppt/media/image12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3.jpeg>
</file>

<file path=ppt/media/image4.jpg>
</file>

<file path=ppt/media/image5.jp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49D17A88-8349-CF4E-8013-AB72B1C2D5F5}" type="datetimeFigureOut">
              <a:rPr lang="en-US" smtClean="0"/>
              <a:pPr/>
              <a:t>9/4/14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0E7E7FF2-B749-F14D-8FCD-EDCD4D5A6C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308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809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32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25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64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66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50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48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50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52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52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71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24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dirty="0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69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28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733550" y="1131888"/>
            <a:ext cx="3390900" cy="2544762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63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0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4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16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26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42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2464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dirty="0" smtClean="0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28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36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36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30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30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879587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04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36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070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182" indent="0" algn="ctr">
              <a:buNone/>
              <a:defRPr/>
            </a:lvl2pPr>
            <a:lvl3pPr marL="914364" indent="0" algn="ctr">
              <a:buNone/>
              <a:defRPr/>
            </a:lvl3pPr>
            <a:lvl4pPr marL="1371545" indent="0" algn="ctr">
              <a:buNone/>
              <a:defRPr/>
            </a:lvl4pPr>
            <a:lvl5pPr marL="1828727" indent="0" algn="ctr">
              <a:buNone/>
              <a:defRPr/>
            </a:lvl5pPr>
            <a:lvl6pPr marL="2285909" indent="0" algn="ctr">
              <a:buNone/>
              <a:defRPr/>
            </a:lvl6pPr>
            <a:lvl7pPr marL="2743091" indent="0" algn="ctr">
              <a:buNone/>
              <a:defRPr/>
            </a:lvl7pPr>
            <a:lvl8pPr marL="3200272" indent="0" algn="ctr">
              <a:buNone/>
              <a:defRPr/>
            </a:lvl8pPr>
            <a:lvl9pPr marL="3657454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07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65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89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89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2" indent="0">
              <a:buNone/>
              <a:defRPr sz="1800"/>
            </a:lvl2pPr>
            <a:lvl3pPr marL="914364" indent="0">
              <a:buNone/>
              <a:defRPr sz="1600"/>
            </a:lvl3pPr>
            <a:lvl4pPr marL="1371545" indent="0">
              <a:buNone/>
              <a:defRPr sz="1400"/>
            </a:lvl4pPr>
            <a:lvl5pPr marL="1828727" indent="0">
              <a:buNone/>
              <a:defRPr sz="1400"/>
            </a:lvl5pPr>
            <a:lvl6pPr marL="2285909" indent="0">
              <a:buNone/>
              <a:defRPr sz="1400"/>
            </a:lvl6pPr>
            <a:lvl7pPr marL="2743091" indent="0">
              <a:buNone/>
              <a:defRPr sz="1400"/>
            </a:lvl7pPr>
            <a:lvl8pPr marL="3200272" indent="0">
              <a:buNone/>
              <a:defRPr sz="1400"/>
            </a:lvl8pPr>
            <a:lvl9pPr marL="3657454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498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8867" y="1981200"/>
            <a:ext cx="38354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9734" y="1981200"/>
            <a:ext cx="3836812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416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012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378" y="1535114"/>
            <a:ext cx="4041422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378" y="2174875"/>
            <a:ext cx="404142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8300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997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1641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489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756" y="273053"/>
            <a:ext cx="5111044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3"/>
            <a:ext cx="300848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800"/>
            </a:lvl4pPr>
            <a:lvl5pPr marL="1828727" indent="0">
              <a:buNone/>
              <a:defRPr sz="800"/>
            </a:lvl5pPr>
            <a:lvl6pPr marL="2285909" indent="0">
              <a:buNone/>
              <a:defRPr sz="800"/>
            </a:lvl6pPr>
            <a:lvl7pPr marL="2743091" indent="0">
              <a:buNone/>
              <a:defRPr sz="800"/>
            </a:lvl7pPr>
            <a:lvl8pPr marL="3200272" indent="0">
              <a:buNone/>
              <a:defRPr sz="800"/>
            </a:lvl8pPr>
            <a:lvl9pPr marL="3657454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601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271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111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111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111" y="5367339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800"/>
            </a:lvl4pPr>
            <a:lvl5pPr marL="1828727" indent="0">
              <a:buNone/>
              <a:defRPr sz="800"/>
            </a:lvl5pPr>
            <a:lvl6pPr marL="2285909" indent="0">
              <a:buNone/>
              <a:defRPr sz="800"/>
            </a:lvl6pPr>
            <a:lvl7pPr marL="2743091" indent="0">
              <a:buNone/>
              <a:defRPr sz="800"/>
            </a:lvl7pPr>
            <a:lvl8pPr marL="3200272" indent="0">
              <a:buNone/>
              <a:defRPr sz="800"/>
            </a:lvl8pPr>
            <a:lvl9pPr marL="3657454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27788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8385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24979" y="609600"/>
            <a:ext cx="1951567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8867" y="609600"/>
            <a:ext cx="5720644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0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55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737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253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45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79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45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F9EE1-7AB9-C34F-857E-EBADAFCE0336}" type="datetimeFigureOut">
              <a:rPr lang="en-US" smtClean="0"/>
              <a:t>9/4/14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024-792E-E64D-B502-72D1BB097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010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3EFF9EE1-7AB9-C34F-857E-EBADAFCE0336}" type="datetimeFigureOut">
              <a:rPr lang="en-US" smtClean="0"/>
              <a:pPr/>
              <a:t>9/4/14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016E8024-792E-E64D-B502-72D1BB0974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47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609600"/>
            <a:ext cx="8686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3659" tIns="46036" rIns="93659" bIns="4603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68338" y="1981200"/>
            <a:ext cx="7808912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3659" tIns="46036" rIns="93659" bIns="4603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71894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22338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/>
          <a:ea typeface="+mj-ea"/>
          <a:cs typeface="ＭＳ Ｐゴシック" charset="0"/>
        </a:defRPr>
      </a:lvl1pPr>
      <a:lvl2pPr algn="ctr" defTabSz="922338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  <a:cs typeface="ＭＳ Ｐゴシック" charset="0"/>
        </a:defRPr>
      </a:lvl2pPr>
      <a:lvl3pPr algn="ctr" defTabSz="922338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  <a:cs typeface="ＭＳ Ｐゴシック" charset="0"/>
        </a:defRPr>
      </a:lvl3pPr>
      <a:lvl4pPr algn="ctr" defTabSz="922338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  <a:cs typeface="ＭＳ Ｐゴシック" charset="0"/>
        </a:defRPr>
      </a:lvl4pPr>
      <a:lvl5pPr algn="ctr" defTabSz="922338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  <a:cs typeface="ＭＳ Ｐゴシック" charset="0"/>
        </a:defRPr>
      </a:lvl5pPr>
      <a:lvl6pPr marL="457182" algn="ctr" defTabSz="923888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6pPr>
      <a:lvl7pPr marL="914364" algn="ctr" defTabSz="923888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7pPr>
      <a:lvl8pPr marL="1371545" algn="ctr" defTabSz="923888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8pPr>
      <a:lvl9pPr marL="1828727" algn="ctr" defTabSz="923888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marL="344488" indent="-344488" algn="l" defTabSz="922338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3200">
          <a:solidFill>
            <a:schemeClr val="tx1"/>
          </a:solidFill>
          <a:latin typeface="Arial"/>
          <a:ea typeface="+mn-ea"/>
          <a:cs typeface="ＭＳ Ｐゴシック" charset="0"/>
        </a:defRPr>
      </a:lvl1pPr>
      <a:lvl2pPr marL="749300" indent="-287338" algn="l" defTabSz="922338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800">
          <a:solidFill>
            <a:schemeClr val="tx1"/>
          </a:solidFill>
          <a:latin typeface="Arial"/>
          <a:ea typeface="+mn-ea"/>
        </a:defRPr>
      </a:lvl2pPr>
      <a:lvl3pPr marL="1152525" indent="-228600" algn="l" defTabSz="922338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400">
          <a:solidFill>
            <a:schemeClr val="tx1"/>
          </a:solidFill>
          <a:latin typeface="Arial"/>
          <a:ea typeface="+mn-ea"/>
        </a:defRPr>
      </a:lvl3pPr>
      <a:lvl4pPr marL="1614488" indent="-228600" algn="l" defTabSz="922338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Arial"/>
          <a:ea typeface="+mn-ea"/>
        </a:defRPr>
      </a:lvl4pPr>
      <a:lvl5pPr marL="2076450" indent="-228600" algn="l" defTabSz="922338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Arial"/>
          <a:ea typeface="+mn-ea"/>
        </a:defRPr>
      </a:lvl5pPr>
      <a:lvl6pPr marL="2535137" indent="-230179" algn="l" defTabSz="923888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92319" indent="-230179" algn="l" defTabSz="923888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49500" indent="-230179" algn="l" defTabSz="923888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906682" indent="-230179" algn="l" defTabSz="923888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17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20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4" Type="http://schemas.openxmlformats.org/officeDocument/2006/relationships/image" Target="../media/image20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4" Type="http://schemas.openxmlformats.org/officeDocument/2006/relationships/image" Target="../media/image20.png"/><Relationship Id="rId5" Type="http://schemas.openxmlformats.org/officeDocument/2006/relationships/package" Target="../embeddings/Microsoft_Word_Document5.docx"/><Relationship Id="rId6" Type="http://schemas.openxmlformats.org/officeDocument/2006/relationships/image" Target="../media/image21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4" Type="http://schemas.openxmlformats.org/officeDocument/2006/relationships/image" Target="../media/image22.png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ree_image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29" t="7327" r="17951" b="48871"/>
          <a:stretch/>
        </p:blipFill>
        <p:spPr>
          <a:xfrm>
            <a:off x="2349251" y="502442"/>
            <a:ext cx="4635749" cy="5735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2400" y="5900593"/>
            <a:ext cx="4547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Darwin. 1868.</a:t>
            </a:r>
          </a:p>
          <a:p>
            <a:r>
              <a:rPr lang="en-US" dirty="0" smtClean="0">
                <a:latin typeface="Arial"/>
              </a:rPr>
              <a:t>Evolutionary Tree of Primate Relationships</a:t>
            </a:r>
            <a:endParaRPr lang="en-US" dirty="0">
              <a:latin typeface="Arial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863657" y="717898"/>
            <a:ext cx="938731" cy="2623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80946" y="389983"/>
            <a:ext cx="1562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7933C"/>
                </a:solidFill>
                <a:latin typeface="Arial"/>
              </a:rPr>
              <a:t>You are here.</a:t>
            </a:r>
            <a:endParaRPr lang="en-US" dirty="0">
              <a:solidFill>
                <a:srgbClr val="77933C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2000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905000"/>
            <a:ext cx="8305800" cy="2209800"/>
          </a:xfrm>
        </p:spPr>
        <p:txBody>
          <a:bodyPr/>
          <a:lstStyle/>
          <a:p>
            <a:pPr marL="465138" indent="-465138" defTabSz="923888">
              <a:buFontTx/>
              <a:buAutoNum type="arabicPeriod" startAt="3"/>
              <a:defRPr/>
            </a:pPr>
            <a:r>
              <a:rPr lang="en-US" sz="2400" b="1" dirty="0" smtClean="0">
                <a:solidFill>
                  <a:srgbClr val="000000"/>
                </a:solidFill>
              </a:rPr>
              <a:t>Phylogeny </a:t>
            </a:r>
            <a:r>
              <a:rPr lang="en-US" sz="2400" b="1" dirty="0">
                <a:solidFill>
                  <a:srgbClr val="000000"/>
                </a:solidFill>
              </a:rPr>
              <a:t>makes </a:t>
            </a:r>
            <a:r>
              <a:rPr lang="en-US" sz="2400" b="1" dirty="0" smtClean="0">
                <a:solidFill>
                  <a:srgbClr val="000000"/>
                </a:solidFill>
              </a:rPr>
              <a:t>observations from different species </a:t>
            </a:r>
            <a:r>
              <a:rPr lang="en-US" sz="2400" b="1" u="sng" dirty="0" smtClean="0">
                <a:solidFill>
                  <a:srgbClr val="000000"/>
                </a:solidFill>
              </a:rPr>
              <a:t>correlated</a:t>
            </a:r>
            <a:r>
              <a:rPr lang="en-US" sz="2400" b="1" dirty="0" smtClean="0">
                <a:solidFill>
                  <a:srgbClr val="000000"/>
                </a:solidFill>
              </a:rPr>
              <a:t>: statistical </a:t>
            </a:r>
            <a:r>
              <a:rPr lang="en-US" sz="2400" b="1" dirty="0">
                <a:solidFill>
                  <a:srgbClr val="000000"/>
                </a:solidFill>
              </a:rPr>
              <a:t>analyses of multiple </a:t>
            </a:r>
            <a:r>
              <a:rPr lang="en-US" sz="2400" b="1" dirty="0" smtClean="0">
                <a:solidFill>
                  <a:srgbClr val="000000"/>
                </a:solidFill>
              </a:rPr>
              <a:t>spe</a:t>
            </a:r>
            <a:r>
              <a:rPr lang="en-US" sz="2400" b="1" dirty="0">
                <a:solidFill>
                  <a:srgbClr val="000000"/>
                </a:solidFill>
              </a:rPr>
              <a:t>c</a:t>
            </a:r>
            <a:r>
              <a:rPr lang="en-US" sz="2400" b="1" dirty="0" smtClean="0">
                <a:solidFill>
                  <a:srgbClr val="000000"/>
                </a:solidFill>
              </a:rPr>
              <a:t>ies must </a:t>
            </a:r>
            <a:r>
              <a:rPr lang="en-US" sz="2400" b="1" dirty="0">
                <a:solidFill>
                  <a:srgbClr val="000000"/>
                </a:solidFill>
              </a:rPr>
              <a:t>use methods that incorporate </a:t>
            </a:r>
            <a:r>
              <a:rPr lang="en-US" sz="2400" b="1" dirty="0" smtClean="0">
                <a:solidFill>
                  <a:srgbClr val="000000"/>
                </a:solidFill>
              </a:rPr>
              <a:t>phylogeny</a:t>
            </a:r>
            <a:endParaRPr lang="en-US" sz="2400" b="1" dirty="0">
              <a:solidFill>
                <a:srgbClr val="000000"/>
              </a:solidFill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dirty="0">
              <a:solidFill>
                <a:srgbClr val="000000"/>
              </a:solidFill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dirty="0">
              <a:solidFill>
                <a:srgbClr val="000000"/>
              </a:solidFill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u="sng" dirty="0">
              <a:solidFill>
                <a:srgbClr val="000000"/>
              </a:solidFill>
              <a:cs typeface="+mn-cs"/>
            </a:endParaRPr>
          </a:p>
        </p:txBody>
      </p:sp>
      <p:pic>
        <p:nvPicPr>
          <p:cNvPr id="30723" name="Picture 4" descr="FG09_12a.JPG                                                   000C1727BioSystematics HD              ABA78158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5" y="3789520"/>
            <a:ext cx="2312988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6332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>
                <a:solidFill>
                  <a:srgbClr val="BFBFBF"/>
                </a:solidFill>
                <a:cs typeface="+mj-cs"/>
              </a:rPr>
              <a:t>Why are phylogenies important to evolutionary biology?</a:t>
            </a:r>
            <a:br>
              <a:rPr lang="en-US" sz="3200" b="1" dirty="0">
                <a:solidFill>
                  <a:srgbClr val="BFBFBF"/>
                </a:solidFill>
                <a:cs typeface="+mj-cs"/>
              </a:rPr>
            </a:br>
            <a:r>
              <a:rPr lang="en-US" sz="3200" b="1" dirty="0">
                <a:solidFill>
                  <a:srgbClr val="BFBFBF"/>
                </a:solidFill>
                <a:cs typeface="+mj-cs"/>
              </a:rPr>
              <a:t>(4 reasons)</a:t>
            </a:r>
            <a:endParaRPr lang="en-US" sz="3200" dirty="0">
              <a:solidFill>
                <a:srgbClr val="BFBFBF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93909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905000"/>
            <a:ext cx="8305800" cy="2209800"/>
          </a:xfrm>
        </p:spPr>
        <p:txBody>
          <a:bodyPr/>
          <a:lstStyle/>
          <a:p>
            <a:pPr marL="465138" indent="-465138" defTabSz="923888">
              <a:buFontTx/>
              <a:buAutoNum type="arabicPeriod" startAt="3"/>
              <a:defRPr/>
            </a:pPr>
            <a:r>
              <a:rPr lang="en-US" sz="2400" b="1" dirty="0" smtClean="0">
                <a:solidFill>
                  <a:srgbClr val="000000"/>
                </a:solidFill>
              </a:rPr>
              <a:t>Phylogeny </a:t>
            </a:r>
            <a:r>
              <a:rPr lang="en-US" sz="2400" b="1" dirty="0">
                <a:solidFill>
                  <a:srgbClr val="000000"/>
                </a:solidFill>
              </a:rPr>
              <a:t>makes </a:t>
            </a:r>
            <a:r>
              <a:rPr lang="en-US" sz="2400" b="1" dirty="0" smtClean="0">
                <a:solidFill>
                  <a:srgbClr val="000000"/>
                </a:solidFill>
              </a:rPr>
              <a:t>observations from different species </a:t>
            </a:r>
            <a:r>
              <a:rPr lang="en-US" sz="2400" b="1" u="sng" dirty="0" smtClean="0">
                <a:solidFill>
                  <a:srgbClr val="000000"/>
                </a:solidFill>
              </a:rPr>
              <a:t>correlated</a:t>
            </a:r>
            <a:r>
              <a:rPr lang="en-US" sz="2400" b="1" dirty="0" smtClean="0">
                <a:solidFill>
                  <a:srgbClr val="000000"/>
                </a:solidFill>
              </a:rPr>
              <a:t>: statistical </a:t>
            </a:r>
            <a:r>
              <a:rPr lang="en-US" sz="2400" b="1" dirty="0">
                <a:solidFill>
                  <a:srgbClr val="000000"/>
                </a:solidFill>
              </a:rPr>
              <a:t>analyses of multiple </a:t>
            </a:r>
            <a:r>
              <a:rPr lang="en-US" sz="2400" b="1" dirty="0" smtClean="0">
                <a:solidFill>
                  <a:srgbClr val="000000"/>
                </a:solidFill>
              </a:rPr>
              <a:t>spe</a:t>
            </a:r>
            <a:r>
              <a:rPr lang="en-US" sz="2400" b="1" dirty="0">
                <a:solidFill>
                  <a:srgbClr val="000000"/>
                </a:solidFill>
              </a:rPr>
              <a:t>c</a:t>
            </a:r>
            <a:r>
              <a:rPr lang="en-US" sz="2400" b="1" dirty="0" smtClean="0">
                <a:solidFill>
                  <a:srgbClr val="000000"/>
                </a:solidFill>
              </a:rPr>
              <a:t>ies must </a:t>
            </a:r>
            <a:r>
              <a:rPr lang="en-US" sz="2400" b="1" dirty="0">
                <a:solidFill>
                  <a:srgbClr val="000000"/>
                </a:solidFill>
              </a:rPr>
              <a:t>use methods that incorporate </a:t>
            </a:r>
            <a:r>
              <a:rPr lang="en-US" sz="2400" b="1" dirty="0" smtClean="0">
                <a:solidFill>
                  <a:srgbClr val="000000"/>
                </a:solidFill>
              </a:rPr>
              <a:t>phylogeny</a:t>
            </a:r>
            <a:endParaRPr lang="en-US" sz="2400" b="1" dirty="0">
              <a:solidFill>
                <a:srgbClr val="000000"/>
              </a:solidFill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dirty="0">
              <a:solidFill>
                <a:srgbClr val="000000"/>
              </a:solidFill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dirty="0">
              <a:solidFill>
                <a:srgbClr val="000000"/>
              </a:solidFill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u="sng" dirty="0">
              <a:solidFill>
                <a:srgbClr val="000000"/>
              </a:solidFill>
              <a:cs typeface="+mn-cs"/>
            </a:endParaRPr>
          </a:p>
        </p:txBody>
      </p:sp>
      <p:pic>
        <p:nvPicPr>
          <p:cNvPr id="30723" name="Picture 4" descr="FG09_12a.JPG                                                   000C1727BioSystematics HD              ABA78158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5" y="3789520"/>
            <a:ext cx="2312988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4" name="Picture 5" descr="&#10;FG09_12bu.JPG                                                  000C1727BioSystematics HD              ABA78158: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423" y="3789520"/>
            <a:ext cx="2506662" cy="257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5" name="Picture 6" descr="FG09_12c.JPG                                                   000C1727BioSystematics HD              ABA78158: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7223" y="3789520"/>
            <a:ext cx="2303462" cy="2573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6332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>
                <a:solidFill>
                  <a:srgbClr val="BFBFBF"/>
                </a:solidFill>
                <a:cs typeface="+mj-cs"/>
              </a:rPr>
              <a:t>Why are phylogenies important to evolutionary biology?</a:t>
            </a:r>
            <a:br>
              <a:rPr lang="en-US" sz="3200" b="1" dirty="0">
                <a:solidFill>
                  <a:srgbClr val="BFBFBF"/>
                </a:solidFill>
                <a:cs typeface="+mj-cs"/>
              </a:rPr>
            </a:br>
            <a:r>
              <a:rPr lang="en-US" sz="3200" b="1" dirty="0">
                <a:solidFill>
                  <a:srgbClr val="BFBFBF"/>
                </a:solidFill>
                <a:cs typeface="+mj-cs"/>
              </a:rPr>
              <a:t>(4 reasons)</a:t>
            </a:r>
            <a:endParaRPr lang="en-US" sz="3200" dirty="0">
              <a:solidFill>
                <a:srgbClr val="BFBFBF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63050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44538" y="1954481"/>
            <a:ext cx="7518400" cy="2209800"/>
          </a:xfrm>
        </p:spPr>
        <p:txBody>
          <a:bodyPr>
            <a:normAutofit/>
          </a:bodyPr>
          <a:lstStyle/>
          <a:p>
            <a:pPr marL="403225" indent="-403225" defTabSz="923888">
              <a:buFontTx/>
              <a:buNone/>
              <a:defRPr/>
            </a:pPr>
            <a:r>
              <a:rPr lang="en-US" sz="2400" b="1" dirty="0">
                <a:solidFill>
                  <a:srgbClr val="000000"/>
                </a:solidFill>
                <a:cs typeface="+mn-cs"/>
              </a:rPr>
              <a:t>4.  Most logical way to study evolutionary history of individual genes and asexual organisms (</a:t>
            </a:r>
            <a:r>
              <a:rPr lang="en-US" sz="2400" b="1" i="1" dirty="0">
                <a:solidFill>
                  <a:srgbClr val="000000"/>
                </a:solidFill>
                <a:cs typeface="+mn-cs"/>
              </a:rPr>
              <a:t>e.g., </a:t>
            </a:r>
            <a:r>
              <a:rPr lang="en-US" sz="2400" b="1" dirty="0">
                <a:solidFill>
                  <a:srgbClr val="000000"/>
                </a:solidFill>
                <a:cs typeface="+mn-cs"/>
              </a:rPr>
              <a:t>bacteria, viruses)</a:t>
            </a:r>
          </a:p>
          <a:p>
            <a:pPr marL="346061" indent="-346061" defTabSz="923888">
              <a:buFontTx/>
              <a:buNone/>
              <a:defRPr/>
            </a:pPr>
            <a:endParaRPr lang="en-US" sz="2400" b="1" dirty="0">
              <a:solidFill>
                <a:srgbClr val="000000"/>
              </a:solidFill>
              <a:cs typeface="+mn-cs"/>
            </a:endParaRPr>
          </a:p>
        </p:txBody>
      </p:sp>
      <p:pic>
        <p:nvPicPr>
          <p:cNvPr id="32771" name="Picture 1" descr="scaduto_etal10F1.lar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74" y="3496897"/>
            <a:ext cx="3611563" cy="286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030"/>
          <p:cNvSpPr>
            <a:spLocks noChangeArrowheads="1"/>
          </p:cNvSpPr>
          <p:nvPr/>
        </p:nvSpPr>
        <p:spPr bwMode="auto">
          <a:xfrm>
            <a:off x="-3969" y="6553200"/>
            <a:ext cx="5830466" cy="304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r>
              <a:rPr lang="en-US" sz="1200" dirty="0" err="1">
                <a:solidFill>
                  <a:srgbClr val="000000"/>
                </a:solidFill>
                <a:latin typeface="Arial"/>
              </a:rPr>
              <a:t>Scaduto</a:t>
            </a:r>
            <a:r>
              <a:rPr lang="en-US" sz="1200" dirty="0">
                <a:solidFill>
                  <a:srgbClr val="000000"/>
                </a:solidFill>
                <a:latin typeface="Arial"/>
              </a:rPr>
              <a:t> et al. 2010 </a:t>
            </a:r>
            <a:r>
              <a:rPr lang="en-US" sz="1200" i="1" dirty="0">
                <a:solidFill>
                  <a:srgbClr val="000000"/>
                </a:solidFill>
                <a:latin typeface="Arial"/>
              </a:rPr>
              <a:t>PNAS. </a:t>
            </a:r>
            <a:r>
              <a:rPr lang="en-US" sz="1200" dirty="0">
                <a:solidFill>
                  <a:srgbClr val="000000"/>
                </a:solidFill>
                <a:latin typeface="Arial"/>
              </a:rPr>
              <a:t>Source identification in two criminal cases </a:t>
            </a:r>
            <a:r>
              <a:rPr lang="en-US" sz="1200" dirty="0" smtClean="0">
                <a:solidFill>
                  <a:srgbClr val="000000"/>
                </a:solidFill>
                <a:latin typeface="Arial"/>
              </a:rPr>
              <a:t>using phylogenetic </a:t>
            </a:r>
            <a:r>
              <a:rPr lang="en-US" sz="1200" dirty="0">
                <a:solidFill>
                  <a:srgbClr val="000000"/>
                </a:solidFill>
                <a:latin typeface="Arial"/>
              </a:rPr>
              <a:t>analysis of HIV-1 DNA sequences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6332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>
                <a:solidFill>
                  <a:srgbClr val="BFBFBF"/>
                </a:solidFill>
                <a:cs typeface="+mj-cs"/>
              </a:rPr>
              <a:t>Why are phylogenies important to evolutionary biology?</a:t>
            </a:r>
            <a:br>
              <a:rPr lang="en-US" sz="3200" b="1" dirty="0">
                <a:solidFill>
                  <a:srgbClr val="BFBFBF"/>
                </a:solidFill>
                <a:cs typeface="+mj-cs"/>
              </a:rPr>
            </a:br>
            <a:r>
              <a:rPr lang="en-US" sz="3200" b="1" dirty="0">
                <a:solidFill>
                  <a:srgbClr val="BFBFBF"/>
                </a:solidFill>
                <a:cs typeface="+mj-cs"/>
              </a:rPr>
              <a:t>(4 reasons)</a:t>
            </a:r>
            <a:endParaRPr lang="en-US" sz="3200" dirty="0">
              <a:solidFill>
                <a:srgbClr val="BFBFBF"/>
              </a:solidFill>
              <a:cs typeface="+mj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036196" y="417401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6061" indent="-346061" algn="ctr" defTabSz="923888">
              <a:defRPr/>
            </a:pPr>
            <a:r>
              <a:rPr lang="en-US" dirty="0">
                <a:solidFill>
                  <a:srgbClr val="E46C0A"/>
                </a:solidFill>
                <a:latin typeface="Arial"/>
              </a:rPr>
              <a:t>At the most basic level, phylogenies answer the </a:t>
            </a:r>
            <a:r>
              <a:rPr lang="en-US" dirty="0" smtClean="0">
                <a:solidFill>
                  <a:srgbClr val="E46C0A"/>
                </a:solidFill>
                <a:latin typeface="Arial"/>
              </a:rPr>
              <a:t>question, “what </a:t>
            </a:r>
            <a:r>
              <a:rPr lang="en-US" dirty="0">
                <a:solidFill>
                  <a:srgbClr val="E46C0A"/>
                </a:solidFill>
                <a:latin typeface="Arial"/>
              </a:rPr>
              <a:t>is it</a:t>
            </a:r>
            <a:r>
              <a:rPr lang="en-US" dirty="0" smtClean="0">
                <a:solidFill>
                  <a:srgbClr val="E46C0A"/>
                </a:solidFill>
                <a:latin typeface="Arial"/>
              </a:rPr>
              <a:t>?,” a </a:t>
            </a:r>
            <a:r>
              <a:rPr lang="en-US" dirty="0">
                <a:solidFill>
                  <a:srgbClr val="E46C0A"/>
                </a:solidFill>
                <a:latin typeface="Arial"/>
              </a:rPr>
              <a:t>v</a:t>
            </a:r>
            <a:r>
              <a:rPr lang="en-US" dirty="0" smtClean="0">
                <a:solidFill>
                  <a:srgbClr val="E46C0A"/>
                </a:solidFill>
                <a:latin typeface="Arial"/>
              </a:rPr>
              <a:t>ery </a:t>
            </a:r>
            <a:r>
              <a:rPr lang="en-US" dirty="0">
                <a:solidFill>
                  <a:srgbClr val="E46C0A"/>
                </a:solidFill>
                <a:latin typeface="Arial"/>
              </a:rPr>
              <a:t>important question to answer when new diseases </a:t>
            </a:r>
            <a:r>
              <a:rPr lang="en-US" dirty="0" smtClean="0">
                <a:solidFill>
                  <a:srgbClr val="E46C0A"/>
                </a:solidFill>
                <a:latin typeface="Arial"/>
              </a:rPr>
              <a:t>emerge.</a:t>
            </a:r>
            <a:endParaRPr lang="en-US" b="1" dirty="0">
              <a:solidFill>
                <a:srgbClr val="E46C0A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0644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01364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cs typeface="+mj-cs"/>
              </a:rPr>
              <a:t>Understanding Trees</a:t>
            </a:r>
            <a:endParaRPr lang="en-US" sz="3200" dirty="0">
              <a:solidFill>
                <a:schemeClr val="bg1">
                  <a:lumMod val="75000"/>
                </a:schemeClr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7417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963" name="Line 3"/>
          <p:cNvSpPr>
            <a:spLocks noChangeShapeType="1"/>
          </p:cNvSpPr>
          <p:nvPr/>
        </p:nvSpPr>
        <p:spPr bwMode="auto">
          <a:xfrm flipV="1">
            <a:off x="1490663" y="2341504"/>
            <a:ext cx="2235200" cy="2514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DADADA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64" name="Line 4"/>
          <p:cNvSpPr>
            <a:spLocks noChangeShapeType="1"/>
          </p:cNvSpPr>
          <p:nvPr/>
        </p:nvSpPr>
        <p:spPr bwMode="auto">
          <a:xfrm>
            <a:off x="744538" y="2341504"/>
            <a:ext cx="1490662" cy="1676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DADADA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65" name="Line 5"/>
          <p:cNvSpPr>
            <a:spLocks noChangeShapeType="1"/>
          </p:cNvSpPr>
          <p:nvPr/>
        </p:nvSpPr>
        <p:spPr bwMode="auto">
          <a:xfrm>
            <a:off x="2032000" y="2341504"/>
            <a:ext cx="8128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DADADA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66" name="Rectangle 6"/>
          <p:cNvSpPr>
            <a:spLocks noChangeArrowheads="1"/>
          </p:cNvSpPr>
          <p:nvPr/>
        </p:nvSpPr>
        <p:spPr bwMode="auto">
          <a:xfrm>
            <a:off x="541338" y="1731904"/>
            <a:ext cx="4064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algn="ctr" defTabSz="923888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000" b="1" dirty="0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rPr>
              <a:t>A</a:t>
            </a:r>
            <a:endParaRPr lang="en-US" sz="3600" dirty="0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67" name="Rectangle 7"/>
          <p:cNvSpPr>
            <a:spLocks noChangeArrowheads="1"/>
          </p:cNvSpPr>
          <p:nvPr/>
        </p:nvSpPr>
        <p:spPr bwMode="auto">
          <a:xfrm>
            <a:off x="1828800" y="1731904"/>
            <a:ext cx="4064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algn="ctr" defTabSz="923888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000" b="1" dirty="0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rPr>
              <a:t>B</a:t>
            </a:r>
            <a:endParaRPr lang="en-US" sz="3600" dirty="0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68" name="Rectangle 8"/>
          <p:cNvSpPr>
            <a:spLocks noChangeArrowheads="1"/>
          </p:cNvSpPr>
          <p:nvPr/>
        </p:nvSpPr>
        <p:spPr bwMode="auto">
          <a:xfrm>
            <a:off x="3589338" y="1731904"/>
            <a:ext cx="4064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algn="ctr" defTabSz="923888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000" b="1" dirty="0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rPr>
              <a:t>C</a:t>
            </a:r>
            <a:endParaRPr lang="en-US" sz="3600" dirty="0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69" name="Rectangle 9"/>
          <p:cNvSpPr>
            <a:spLocks noGrp="1" noChangeArrowheads="1"/>
          </p:cNvSpPr>
          <p:nvPr>
            <p:ph type="body" idx="1"/>
          </p:nvPr>
        </p:nvSpPr>
        <p:spPr>
          <a:xfrm>
            <a:off x="4538663" y="2193750"/>
            <a:ext cx="4382690" cy="2174992"/>
          </a:xfrm>
        </p:spPr>
        <p:txBody>
          <a:bodyPr/>
          <a:lstStyle/>
          <a:p>
            <a:pPr marL="0" indent="0" defTabSz="923888">
              <a:buFontTx/>
              <a:buNone/>
              <a:defRPr/>
            </a:pPr>
            <a:r>
              <a:rPr lang="en-US" sz="1800" dirty="0">
                <a:solidFill>
                  <a:srgbClr val="000000"/>
                </a:solidFill>
                <a:cs typeface="+mn-cs"/>
              </a:rPr>
              <a:t>Branches = species, lineage</a:t>
            </a:r>
          </a:p>
          <a:p>
            <a:pPr marL="0" indent="0" defTabSz="923888">
              <a:buFontTx/>
              <a:buNone/>
              <a:defRPr/>
            </a:pPr>
            <a:r>
              <a:rPr lang="en-US" sz="1800" dirty="0">
                <a:solidFill>
                  <a:srgbClr val="000000"/>
                </a:solidFill>
                <a:cs typeface="+mn-cs"/>
              </a:rPr>
              <a:t>(some branches are </a:t>
            </a:r>
            <a:r>
              <a:rPr lang="ja-JP" altLang="en-US" sz="1800" dirty="0">
                <a:solidFill>
                  <a:srgbClr val="000000"/>
                </a:solidFill>
                <a:cs typeface="+mn-cs"/>
              </a:rPr>
              <a:t>“</a:t>
            </a:r>
            <a:r>
              <a:rPr lang="en-US" sz="1800" dirty="0">
                <a:solidFill>
                  <a:srgbClr val="000000"/>
                </a:solidFill>
                <a:cs typeface="+mn-cs"/>
              </a:rPr>
              <a:t>ancestral species</a:t>
            </a:r>
            <a:r>
              <a:rPr lang="ja-JP" altLang="en-US" sz="1800" dirty="0">
                <a:solidFill>
                  <a:srgbClr val="000000"/>
                </a:solidFill>
                <a:cs typeface="+mn-cs"/>
              </a:rPr>
              <a:t>”</a:t>
            </a:r>
            <a:r>
              <a:rPr lang="en-US" sz="1800" dirty="0">
                <a:solidFill>
                  <a:srgbClr val="000000"/>
                </a:solidFill>
                <a:cs typeface="+mn-cs"/>
              </a:rPr>
              <a:t>, some are </a:t>
            </a:r>
            <a:r>
              <a:rPr lang="ja-JP" altLang="en-US" sz="1800" dirty="0">
                <a:solidFill>
                  <a:srgbClr val="000000"/>
                </a:solidFill>
                <a:cs typeface="+mn-cs"/>
              </a:rPr>
              <a:t>“</a:t>
            </a:r>
            <a:r>
              <a:rPr lang="en-US" sz="1800" dirty="0">
                <a:solidFill>
                  <a:srgbClr val="000000"/>
                </a:solidFill>
                <a:cs typeface="+mn-cs"/>
              </a:rPr>
              <a:t>extant species</a:t>
            </a:r>
            <a:r>
              <a:rPr lang="ja-JP" altLang="en-US" sz="1800" dirty="0">
                <a:solidFill>
                  <a:srgbClr val="000000"/>
                </a:solidFill>
                <a:cs typeface="+mn-cs"/>
              </a:rPr>
              <a:t>”</a:t>
            </a:r>
            <a:r>
              <a:rPr lang="en-US" sz="1800" dirty="0">
                <a:solidFill>
                  <a:srgbClr val="000000"/>
                </a:solidFill>
                <a:cs typeface="+mn-cs"/>
              </a:rPr>
              <a:t>)</a:t>
            </a:r>
          </a:p>
          <a:p>
            <a:pPr marL="346061" indent="-346061" defTabSz="923888">
              <a:buFontTx/>
              <a:buNone/>
              <a:defRPr/>
            </a:pPr>
            <a:endParaRPr lang="en-US" sz="1800" dirty="0">
              <a:solidFill>
                <a:srgbClr val="000000"/>
              </a:solidFill>
              <a:cs typeface="+mn-cs"/>
            </a:endParaRPr>
          </a:p>
          <a:p>
            <a:pPr marL="346061" indent="-346061" defTabSz="923888">
              <a:buFontTx/>
              <a:buNone/>
              <a:defRPr/>
            </a:pPr>
            <a:r>
              <a:rPr lang="en-US" sz="1800" dirty="0">
                <a:solidFill>
                  <a:srgbClr val="000000"/>
                </a:solidFill>
                <a:cs typeface="+mn-cs"/>
              </a:rPr>
              <a:t>Node = two branches split (speciation)</a:t>
            </a:r>
          </a:p>
        </p:txBody>
      </p:sp>
      <p:sp>
        <p:nvSpPr>
          <p:cNvPr id="424970" name="Line 10"/>
          <p:cNvSpPr>
            <a:spLocks noChangeShapeType="1"/>
          </p:cNvSpPr>
          <p:nvPr/>
        </p:nvSpPr>
        <p:spPr bwMode="auto">
          <a:xfrm>
            <a:off x="2303463" y="4017904"/>
            <a:ext cx="473075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triangle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DADADA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71" name="Text Box 11"/>
          <p:cNvSpPr txBox="1">
            <a:spLocks noChangeArrowheads="1"/>
          </p:cNvSpPr>
          <p:nvPr/>
        </p:nvSpPr>
        <p:spPr bwMode="auto">
          <a:xfrm>
            <a:off x="2803525" y="3865504"/>
            <a:ext cx="6985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rPr>
              <a:t>node</a:t>
            </a:r>
          </a:p>
        </p:txBody>
      </p:sp>
      <p:sp>
        <p:nvSpPr>
          <p:cNvPr id="424972" name="Line 12"/>
          <p:cNvSpPr>
            <a:spLocks noChangeShapeType="1"/>
          </p:cNvSpPr>
          <p:nvPr/>
        </p:nvSpPr>
        <p:spPr bwMode="auto">
          <a:xfrm>
            <a:off x="2303463" y="4170304"/>
            <a:ext cx="134937" cy="1524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DADADA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73" name="Line 13"/>
          <p:cNvSpPr>
            <a:spLocks noChangeShapeType="1"/>
          </p:cNvSpPr>
          <p:nvPr/>
        </p:nvSpPr>
        <p:spPr bwMode="auto">
          <a:xfrm>
            <a:off x="1625600" y="4932304"/>
            <a:ext cx="134938" cy="1524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DADADA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74" name="Line 14"/>
          <p:cNvSpPr>
            <a:spLocks noChangeShapeType="1"/>
          </p:cNvSpPr>
          <p:nvPr/>
        </p:nvSpPr>
        <p:spPr bwMode="auto">
          <a:xfrm flipV="1">
            <a:off x="1760538" y="4322704"/>
            <a:ext cx="677862" cy="7620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DADADA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24975" name="Text Box 15"/>
          <p:cNvSpPr txBox="1">
            <a:spLocks noChangeArrowheads="1"/>
          </p:cNvSpPr>
          <p:nvPr/>
        </p:nvSpPr>
        <p:spPr bwMode="auto">
          <a:xfrm>
            <a:off x="2640013" y="4551304"/>
            <a:ext cx="890587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rPr>
              <a:t>branch</a:t>
            </a:r>
          </a:p>
        </p:txBody>
      </p:sp>
      <p:sp>
        <p:nvSpPr>
          <p:cNvPr id="424976" name="Line 16"/>
          <p:cNvSpPr>
            <a:spLocks noChangeShapeType="1"/>
          </p:cNvSpPr>
          <p:nvPr/>
        </p:nvSpPr>
        <p:spPr bwMode="auto">
          <a:xfrm>
            <a:off x="2100263" y="4703704"/>
            <a:ext cx="473075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none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 dirty="0">
              <a:solidFill>
                <a:srgbClr val="DADADA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3183" y="247832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Terminology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0465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71" t="11019" r="11852" b="72402"/>
          <a:stretch/>
        </p:blipFill>
        <p:spPr bwMode="auto">
          <a:xfrm>
            <a:off x="1068704" y="1285632"/>
            <a:ext cx="7341531" cy="37639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3183" y="247832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Terminology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700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53" t="8443" r="14259" b="71952"/>
          <a:stretch/>
        </p:blipFill>
        <p:spPr bwMode="auto">
          <a:xfrm>
            <a:off x="1099682" y="1404937"/>
            <a:ext cx="6815952" cy="37840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3183" y="247832"/>
            <a:ext cx="3401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660066"/>
                </a:solidFill>
                <a:latin typeface="Arial"/>
                <a:cs typeface="Arial"/>
              </a:rPr>
              <a:t>Monophyly</a:t>
            </a:r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 and Beyond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4405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5" name="Text Box 3"/>
          <p:cNvSpPr txBox="1">
            <a:spLocks noChangeArrowheads="1"/>
          </p:cNvSpPr>
          <p:nvPr/>
        </p:nvSpPr>
        <p:spPr bwMode="auto">
          <a:xfrm>
            <a:off x="4243388" y="1958975"/>
            <a:ext cx="1846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876" name="Text Box 4"/>
          <p:cNvSpPr txBox="1">
            <a:spLocks noChangeArrowheads="1"/>
          </p:cNvSpPr>
          <p:nvPr/>
        </p:nvSpPr>
        <p:spPr bwMode="auto">
          <a:xfrm>
            <a:off x="4917242" y="2610128"/>
            <a:ext cx="386080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Class </a:t>
            </a:r>
            <a:r>
              <a:rPr lang="en-US" dirty="0" err="1">
                <a:solidFill>
                  <a:srgbClr val="000000"/>
                </a:solidFill>
                <a:latin typeface="Arial"/>
                <a:cs typeface="+mn-cs"/>
              </a:rPr>
              <a:t>Reptilia</a:t>
            </a: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 is paraphyletic</a:t>
            </a:r>
          </a:p>
        </p:txBody>
      </p:sp>
      <p:sp>
        <p:nvSpPr>
          <p:cNvPr id="463877" name="Line 5"/>
          <p:cNvSpPr>
            <a:spLocks noChangeShapeType="1"/>
          </p:cNvSpPr>
          <p:nvPr/>
        </p:nvSpPr>
        <p:spPr bwMode="auto">
          <a:xfrm flipV="1">
            <a:off x="2920207" y="3785393"/>
            <a:ext cx="1355725" cy="1676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878" name="Line 6"/>
          <p:cNvSpPr>
            <a:spLocks noChangeShapeType="1"/>
          </p:cNvSpPr>
          <p:nvPr/>
        </p:nvSpPr>
        <p:spPr bwMode="auto">
          <a:xfrm>
            <a:off x="2040732" y="3785393"/>
            <a:ext cx="1150937" cy="1295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879" name="Line 7"/>
          <p:cNvSpPr>
            <a:spLocks noChangeShapeType="1"/>
          </p:cNvSpPr>
          <p:nvPr/>
        </p:nvSpPr>
        <p:spPr bwMode="auto">
          <a:xfrm>
            <a:off x="3801269" y="3785393"/>
            <a:ext cx="271463" cy="304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880" name="Rectangle 8"/>
          <p:cNvSpPr>
            <a:spLocks noChangeArrowheads="1"/>
          </p:cNvSpPr>
          <p:nvPr/>
        </p:nvSpPr>
        <p:spPr bwMode="auto">
          <a:xfrm rot="16200000">
            <a:off x="1316038" y="2925762"/>
            <a:ext cx="1447800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Mammalia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3881" name="Rectangle 9"/>
          <p:cNvSpPr>
            <a:spLocks noChangeArrowheads="1"/>
          </p:cNvSpPr>
          <p:nvPr/>
        </p:nvSpPr>
        <p:spPr bwMode="auto">
          <a:xfrm>
            <a:off x="4185444" y="3339306"/>
            <a:ext cx="269875" cy="390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3882" name="Line 10"/>
          <p:cNvSpPr>
            <a:spLocks noChangeShapeType="1"/>
          </p:cNvSpPr>
          <p:nvPr/>
        </p:nvSpPr>
        <p:spPr bwMode="auto">
          <a:xfrm flipV="1">
            <a:off x="2785269" y="3785393"/>
            <a:ext cx="203200" cy="228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883" name="Line 11"/>
          <p:cNvSpPr>
            <a:spLocks noChangeShapeType="1"/>
          </p:cNvSpPr>
          <p:nvPr/>
        </p:nvSpPr>
        <p:spPr bwMode="auto">
          <a:xfrm>
            <a:off x="2559844" y="3729831"/>
            <a:ext cx="903288" cy="1046162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891" name="Rectangle 19"/>
          <p:cNvSpPr>
            <a:spLocks noChangeArrowheads="1"/>
          </p:cNvSpPr>
          <p:nvPr/>
        </p:nvSpPr>
        <p:spPr bwMode="auto">
          <a:xfrm rot="16200000">
            <a:off x="2048670" y="3040855"/>
            <a:ext cx="1066800" cy="2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Lizards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3892" name="Rectangle 20"/>
          <p:cNvSpPr>
            <a:spLocks noChangeArrowheads="1"/>
          </p:cNvSpPr>
          <p:nvPr/>
        </p:nvSpPr>
        <p:spPr bwMode="auto">
          <a:xfrm rot="16200000">
            <a:off x="2455070" y="3040855"/>
            <a:ext cx="1066800" cy="2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Snakes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3893" name="Rectangle 21"/>
          <p:cNvSpPr>
            <a:spLocks noChangeArrowheads="1"/>
          </p:cNvSpPr>
          <p:nvPr/>
        </p:nvSpPr>
        <p:spPr bwMode="auto">
          <a:xfrm rot="16200000">
            <a:off x="3039270" y="2888455"/>
            <a:ext cx="1524000" cy="2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Crocodilians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3894" name="Rectangle 22"/>
          <p:cNvSpPr>
            <a:spLocks noChangeArrowheads="1"/>
          </p:cNvSpPr>
          <p:nvPr/>
        </p:nvSpPr>
        <p:spPr bwMode="auto">
          <a:xfrm rot="16200000">
            <a:off x="3551238" y="2773362"/>
            <a:ext cx="1447800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Aves (Birds)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3895" name="Line 23"/>
          <p:cNvSpPr>
            <a:spLocks noChangeShapeType="1"/>
          </p:cNvSpPr>
          <p:nvPr/>
        </p:nvSpPr>
        <p:spPr bwMode="auto">
          <a:xfrm>
            <a:off x="3326607" y="3785393"/>
            <a:ext cx="136525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896" name="Rectangle 24"/>
          <p:cNvSpPr>
            <a:spLocks noChangeArrowheads="1"/>
          </p:cNvSpPr>
          <p:nvPr/>
        </p:nvSpPr>
        <p:spPr bwMode="auto">
          <a:xfrm rot="16200000">
            <a:off x="2870201" y="3116261"/>
            <a:ext cx="914400" cy="271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Turtles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3897" name="Line 25"/>
          <p:cNvSpPr>
            <a:spLocks noChangeShapeType="1"/>
          </p:cNvSpPr>
          <p:nvPr/>
        </p:nvSpPr>
        <p:spPr bwMode="auto">
          <a:xfrm>
            <a:off x="2378869" y="2261393"/>
            <a:ext cx="0" cy="838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898" name="Line 26"/>
          <p:cNvSpPr>
            <a:spLocks noChangeShapeType="1"/>
          </p:cNvSpPr>
          <p:nvPr/>
        </p:nvSpPr>
        <p:spPr bwMode="auto">
          <a:xfrm>
            <a:off x="4004469" y="2261393"/>
            <a:ext cx="0" cy="838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899" name="Line 27"/>
          <p:cNvSpPr>
            <a:spLocks noChangeShapeType="1"/>
          </p:cNvSpPr>
          <p:nvPr/>
        </p:nvSpPr>
        <p:spPr bwMode="auto">
          <a:xfrm>
            <a:off x="2378869" y="2261393"/>
            <a:ext cx="16256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3900" name="Text Box 28"/>
          <p:cNvSpPr txBox="1">
            <a:spLocks noChangeArrowheads="1"/>
          </p:cNvSpPr>
          <p:nvPr/>
        </p:nvSpPr>
        <p:spPr bwMode="auto">
          <a:xfrm>
            <a:off x="2510632" y="1727993"/>
            <a:ext cx="954475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dirty="0" err="1">
                <a:solidFill>
                  <a:srgbClr val="000000"/>
                </a:solidFill>
                <a:latin typeface="Arial"/>
                <a:cs typeface="+mn-cs"/>
              </a:rPr>
              <a:t>Reptilia</a:t>
            </a:r>
            <a:endParaRPr lang="en-US" dirty="0">
              <a:latin typeface="Arial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33183" y="247832"/>
            <a:ext cx="3401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660066"/>
                </a:solidFill>
                <a:latin typeface="Arial"/>
                <a:cs typeface="Arial"/>
              </a:rPr>
              <a:t>Monophyly</a:t>
            </a:r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 and Beyond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4272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923" name="Text Box 3"/>
          <p:cNvSpPr txBox="1">
            <a:spLocks noChangeArrowheads="1"/>
          </p:cNvSpPr>
          <p:nvPr/>
        </p:nvSpPr>
        <p:spPr bwMode="auto">
          <a:xfrm>
            <a:off x="4243388" y="1958975"/>
            <a:ext cx="1846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5924" name="Text Box 4"/>
          <p:cNvSpPr txBox="1">
            <a:spLocks noChangeArrowheads="1"/>
          </p:cNvSpPr>
          <p:nvPr/>
        </p:nvSpPr>
        <p:spPr bwMode="auto">
          <a:xfrm>
            <a:off x="566738" y="2681449"/>
            <a:ext cx="386080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Class Pisces is paraphyletic</a:t>
            </a:r>
          </a:p>
        </p:txBody>
      </p:sp>
      <p:sp>
        <p:nvSpPr>
          <p:cNvPr id="465925" name="Line 5"/>
          <p:cNvSpPr>
            <a:spLocks noChangeShapeType="1"/>
          </p:cNvSpPr>
          <p:nvPr/>
        </p:nvSpPr>
        <p:spPr bwMode="auto">
          <a:xfrm flipV="1">
            <a:off x="6052617" y="3562240"/>
            <a:ext cx="1355725" cy="1676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5926" name="Line 6"/>
          <p:cNvSpPr>
            <a:spLocks noChangeShapeType="1"/>
          </p:cNvSpPr>
          <p:nvPr/>
        </p:nvSpPr>
        <p:spPr bwMode="auto">
          <a:xfrm>
            <a:off x="5173142" y="3562240"/>
            <a:ext cx="1150937" cy="1295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5927" name="Line 7"/>
          <p:cNvSpPr>
            <a:spLocks noChangeShapeType="1"/>
          </p:cNvSpPr>
          <p:nvPr/>
        </p:nvSpPr>
        <p:spPr bwMode="auto">
          <a:xfrm>
            <a:off x="6865417" y="3562240"/>
            <a:ext cx="271462" cy="304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5928" name="Rectangle 8"/>
          <p:cNvSpPr>
            <a:spLocks noChangeArrowheads="1"/>
          </p:cNvSpPr>
          <p:nvPr/>
        </p:nvSpPr>
        <p:spPr bwMode="auto">
          <a:xfrm rot="16200000">
            <a:off x="4448448" y="2702609"/>
            <a:ext cx="1447800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Lamprey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5929" name="Rectangle 9"/>
          <p:cNvSpPr>
            <a:spLocks noChangeArrowheads="1"/>
          </p:cNvSpPr>
          <p:nvPr/>
        </p:nvSpPr>
        <p:spPr bwMode="auto">
          <a:xfrm>
            <a:off x="7317854" y="3116153"/>
            <a:ext cx="269875" cy="390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5931" name="Line 11"/>
          <p:cNvSpPr>
            <a:spLocks noChangeShapeType="1"/>
          </p:cNvSpPr>
          <p:nvPr/>
        </p:nvSpPr>
        <p:spPr bwMode="auto">
          <a:xfrm>
            <a:off x="5692254" y="3506678"/>
            <a:ext cx="903288" cy="1046162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5932" name="Rectangle 12"/>
          <p:cNvSpPr>
            <a:spLocks noChangeArrowheads="1"/>
          </p:cNvSpPr>
          <p:nvPr/>
        </p:nvSpPr>
        <p:spPr bwMode="auto">
          <a:xfrm rot="16200000">
            <a:off x="5181080" y="2817702"/>
            <a:ext cx="1066800" cy="2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Shark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5934" name="Rectangle 14"/>
          <p:cNvSpPr>
            <a:spLocks noChangeArrowheads="1"/>
          </p:cNvSpPr>
          <p:nvPr/>
        </p:nvSpPr>
        <p:spPr bwMode="auto">
          <a:xfrm rot="16200000">
            <a:off x="6256611" y="2816908"/>
            <a:ext cx="1219200" cy="271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Lungfish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5935" name="Rectangle 15"/>
          <p:cNvSpPr>
            <a:spLocks noChangeArrowheads="1"/>
          </p:cNvSpPr>
          <p:nvPr/>
        </p:nvSpPr>
        <p:spPr bwMode="auto">
          <a:xfrm rot="16200000">
            <a:off x="6912248" y="2855009"/>
            <a:ext cx="990600" cy="271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Human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5936" name="Line 16"/>
          <p:cNvSpPr>
            <a:spLocks noChangeShapeType="1"/>
          </p:cNvSpPr>
          <p:nvPr/>
        </p:nvSpPr>
        <p:spPr bwMode="auto">
          <a:xfrm>
            <a:off x="6324079" y="3562240"/>
            <a:ext cx="541338" cy="685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5937" name="Rectangle 17"/>
          <p:cNvSpPr>
            <a:spLocks noChangeArrowheads="1"/>
          </p:cNvSpPr>
          <p:nvPr/>
        </p:nvSpPr>
        <p:spPr bwMode="auto">
          <a:xfrm rot="16200000">
            <a:off x="5790680" y="2817702"/>
            <a:ext cx="1066800" cy="2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Goldfish</a:t>
            </a:r>
            <a:endParaRPr lang="en-US" sz="28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65938" name="Line 18"/>
          <p:cNvSpPr>
            <a:spLocks noChangeShapeType="1"/>
          </p:cNvSpPr>
          <p:nvPr/>
        </p:nvSpPr>
        <p:spPr bwMode="auto">
          <a:xfrm>
            <a:off x="4901679" y="2038240"/>
            <a:ext cx="0" cy="838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5939" name="Line 19"/>
          <p:cNvSpPr>
            <a:spLocks noChangeShapeType="1"/>
          </p:cNvSpPr>
          <p:nvPr/>
        </p:nvSpPr>
        <p:spPr bwMode="auto">
          <a:xfrm>
            <a:off x="7136879" y="2038240"/>
            <a:ext cx="0" cy="838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5940" name="Line 20"/>
          <p:cNvSpPr>
            <a:spLocks noChangeShapeType="1"/>
          </p:cNvSpPr>
          <p:nvPr/>
        </p:nvSpPr>
        <p:spPr bwMode="auto">
          <a:xfrm flipV="1">
            <a:off x="4901679" y="2038240"/>
            <a:ext cx="2235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65941" name="Text Box 21"/>
          <p:cNvSpPr txBox="1">
            <a:spLocks noChangeArrowheads="1"/>
          </p:cNvSpPr>
          <p:nvPr/>
        </p:nvSpPr>
        <p:spPr bwMode="auto">
          <a:xfrm>
            <a:off x="5582717" y="1504840"/>
            <a:ext cx="864531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Pisces</a:t>
            </a:r>
            <a:endParaRPr lang="en-US" dirty="0">
              <a:latin typeface="Arial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3183" y="247832"/>
            <a:ext cx="3401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660066"/>
                </a:solidFill>
                <a:latin typeface="Arial"/>
                <a:cs typeface="Arial"/>
              </a:rPr>
              <a:t>Monophyly</a:t>
            </a:r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 and Beyond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445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80" y="1270145"/>
            <a:ext cx="5521299" cy="406038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3183" y="247832"/>
            <a:ext cx="1895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Relatedness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396589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226621"/>
            <a:ext cx="9113838" cy="1306845"/>
          </a:xfrm>
        </p:spPr>
        <p:txBody>
          <a:bodyPr/>
          <a:lstStyle/>
          <a:p>
            <a:pPr marL="346061" indent="-346061" algn="ctr" defTabSz="923888">
              <a:buFontTx/>
              <a:buNone/>
              <a:defRPr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Two basic concepts in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Darwin’s </a:t>
            </a:r>
          </a:p>
          <a:p>
            <a:pPr marL="346061" indent="-346061" algn="ctr" defTabSz="923888">
              <a:buFontTx/>
              <a:buNone/>
              <a:defRPr/>
            </a:pPr>
            <a:r>
              <a:rPr lang="ja-JP" altLang="en-US" b="1" dirty="0" smtClean="0">
                <a:solidFill>
                  <a:schemeClr val="bg1">
                    <a:lumMod val="75000"/>
                  </a:schemeClr>
                </a:solidFill>
              </a:rPr>
              <a:t>“</a:t>
            </a: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Origin of </a:t>
            </a:r>
            <a:r>
              <a:rPr lang="en-US" b="1" i="1" dirty="0" smtClean="0">
                <a:solidFill>
                  <a:schemeClr val="bg1">
                    <a:lumMod val="75000"/>
                  </a:schemeClr>
                </a:solidFill>
              </a:rPr>
              <a:t>Species</a:t>
            </a:r>
            <a:r>
              <a:rPr lang="ja-JP" altLang="en-US" b="1" dirty="0" smtClean="0">
                <a:solidFill>
                  <a:schemeClr val="bg1">
                    <a:lumMod val="75000"/>
                  </a:schemeClr>
                </a:solidFill>
              </a:rPr>
              <a:t>”</a:t>
            </a:r>
            <a:endParaRPr lang="en-US" sz="2400" dirty="0">
              <a:solidFill>
                <a:srgbClr val="000000"/>
              </a:solidFill>
              <a:cs typeface="+mn-cs"/>
            </a:endParaRPr>
          </a:p>
          <a:p>
            <a:pPr marL="346061" indent="-346061" algn="ctr" defTabSz="923888">
              <a:defRPr/>
            </a:pPr>
            <a:endParaRPr lang="en-US" sz="2400" dirty="0">
              <a:solidFill>
                <a:srgbClr val="000000"/>
              </a:solidFill>
              <a:cs typeface="+mn-cs"/>
            </a:endParaRPr>
          </a:p>
          <a:p>
            <a:pPr marL="346061" indent="-346061" algn="ctr" defTabSz="923888">
              <a:buFontTx/>
              <a:buNone/>
              <a:defRPr/>
            </a:pPr>
            <a:endParaRPr lang="en-US" sz="2400" dirty="0">
              <a:solidFill>
                <a:srgbClr val="000000"/>
              </a:solidFill>
              <a:cs typeface="+mn-cs"/>
            </a:endParaRPr>
          </a:p>
        </p:txBody>
      </p:sp>
      <p:sp>
        <p:nvSpPr>
          <p:cNvPr id="379909" name="Rectangle 5"/>
          <p:cNvSpPr>
            <a:spLocks noChangeArrowheads="1"/>
          </p:cNvSpPr>
          <p:nvPr/>
        </p:nvSpPr>
        <p:spPr bwMode="auto">
          <a:xfrm>
            <a:off x="271463" y="4038600"/>
            <a:ext cx="2160225" cy="20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ctr" defTabSz="923888">
              <a:spcBef>
                <a:spcPct val="20000"/>
              </a:spcBef>
              <a:buSzPct val="100000"/>
              <a:defRPr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"/>
                <a:cs typeface="+mn-cs"/>
              </a:rPr>
              <a:t>Only figure in</a:t>
            </a:r>
          </a:p>
          <a:p>
            <a:pPr marL="346061" indent="-346061" algn="ctr" defTabSz="923888">
              <a:spcBef>
                <a:spcPct val="20000"/>
              </a:spcBef>
              <a:buSzPct val="100000"/>
              <a:defRPr/>
            </a:pPr>
            <a:r>
              <a:rPr lang="ja-JP" altLang="en-US" i="1" dirty="0">
                <a:solidFill>
                  <a:schemeClr val="accent6">
                    <a:lumMod val="75000"/>
                  </a:schemeClr>
                </a:solidFill>
                <a:latin typeface="Arial"/>
                <a:cs typeface="+mn-cs"/>
              </a:rPr>
              <a:t>“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  <a:latin typeface="Arial"/>
                <a:cs typeface="+mn-cs"/>
              </a:rPr>
              <a:t>Origin of </a:t>
            </a:r>
            <a:r>
              <a:rPr lang="en-US" i="1" dirty="0" smtClean="0">
                <a:solidFill>
                  <a:schemeClr val="accent6">
                    <a:lumMod val="75000"/>
                  </a:schemeClr>
                </a:solidFill>
                <a:latin typeface="Arial"/>
                <a:cs typeface="+mn-cs"/>
              </a:rPr>
              <a:t>Species</a:t>
            </a:r>
            <a:r>
              <a:rPr lang="ja-JP" altLang="en-US" i="1" dirty="0">
                <a:solidFill>
                  <a:schemeClr val="accent6">
                    <a:lumMod val="75000"/>
                  </a:schemeClr>
                </a:solidFill>
                <a:latin typeface="Arial"/>
                <a:cs typeface="+mn-cs"/>
              </a:rPr>
              <a:t>”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  <a:latin typeface="Arial"/>
                <a:cs typeface="+mn-cs"/>
              </a:rPr>
              <a:t> </a:t>
            </a:r>
          </a:p>
          <a:p>
            <a:pPr marL="346061" indent="-346061" algn="ctr" defTabSz="923888">
              <a:spcBef>
                <a:spcPct val="20000"/>
              </a:spcBef>
              <a:buSzPct val="100000"/>
              <a:defRPr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rial"/>
                <a:cs typeface="+mn-cs"/>
              </a:rPr>
              <a:t>is a 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Arial"/>
                <a:cs typeface="+mn-cs"/>
              </a:rPr>
              <a:t>phylogeny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Arial"/>
              <a:cs typeface="+mn-cs"/>
            </a:endParaRPr>
          </a:p>
        </p:txBody>
      </p:sp>
      <p:pic>
        <p:nvPicPr>
          <p:cNvPr id="16388" name="Picture 7" descr="Darwin 2.jpg                                                   00079AF4BioSystematics HD              ABA78158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271" y="3505200"/>
            <a:ext cx="2092325" cy="297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Picture 2" descr="Darwin_divergenc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4208" y="3505200"/>
            <a:ext cx="4160838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44796" y="1781298"/>
            <a:ext cx="714018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3225" lvl="2" indent="-341313" defTabSz="923888">
              <a:buFont typeface="+mj-lt"/>
              <a:buAutoNum type="arabicPeriod"/>
              <a:defRPr/>
            </a:pPr>
            <a:r>
              <a:rPr lang="en-US" sz="2000" dirty="0">
                <a:solidFill>
                  <a:srgbClr val="000000"/>
                </a:solidFill>
                <a:latin typeface="Arial"/>
              </a:rPr>
              <a:t>Species evolve from other species (related to each other through phylogeny)</a:t>
            </a:r>
          </a:p>
          <a:p>
            <a:pPr marL="403225" lvl="2" indent="-341313" defTabSz="923888">
              <a:buFont typeface="+mj-lt"/>
              <a:buAutoNum type="arabicPeriod"/>
              <a:defRPr/>
            </a:pPr>
            <a:r>
              <a:rPr lang="en-US" sz="2000" dirty="0">
                <a:solidFill>
                  <a:srgbClr val="000000"/>
                </a:solidFill>
                <a:latin typeface="Arial"/>
              </a:rPr>
              <a:t>Theory of natural selection </a:t>
            </a:r>
          </a:p>
          <a:p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0365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52" t="50371" r="23333" b="29167"/>
          <a:stretch/>
        </p:blipFill>
        <p:spPr bwMode="auto">
          <a:xfrm>
            <a:off x="1301030" y="1626403"/>
            <a:ext cx="6173968" cy="34386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66004" y="2571266"/>
            <a:ext cx="19825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</a:rPr>
              <a:t>Four alternative representations of the same tree topology. </a:t>
            </a:r>
            <a:endParaRPr lang="en-US" dirty="0">
              <a:latin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3183" y="247832"/>
            <a:ext cx="235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Tree Topologies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1869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53" t="55809" r="14259" b="32294"/>
          <a:stretch/>
        </p:blipFill>
        <p:spPr bwMode="auto">
          <a:xfrm>
            <a:off x="402700" y="1285633"/>
            <a:ext cx="8162419" cy="28500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3183" y="247832"/>
            <a:ext cx="235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Tree Topologies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0068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40" name="Line 4"/>
          <p:cNvSpPr>
            <a:spLocks noChangeShapeType="1"/>
          </p:cNvSpPr>
          <p:nvPr/>
        </p:nvSpPr>
        <p:spPr bwMode="auto">
          <a:xfrm flipV="1">
            <a:off x="4089435" y="1258888"/>
            <a:ext cx="833437" cy="1227138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41" name="Line 5"/>
          <p:cNvSpPr>
            <a:spLocks noChangeShapeType="1"/>
          </p:cNvSpPr>
          <p:nvPr/>
        </p:nvSpPr>
        <p:spPr bwMode="auto">
          <a:xfrm>
            <a:off x="3737010" y="1266826"/>
            <a:ext cx="554037" cy="817562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42" name="Line 6"/>
          <p:cNvSpPr>
            <a:spLocks noChangeShapeType="1"/>
          </p:cNvSpPr>
          <p:nvPr/>
        </p:nvSpPr>
        <p:spPr bwMode="auto">
          <a:xfrm>
            <a:off x="4346610" y="1266826"/>
            <a:ext cx="0" cy="762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43" name="Rectangle 7"/>
          <p:cNvSpPr>
            <a:spLocks noChangeArrowheads="1"/>
          </p:cNvSpPr>
          <p:nvPr/>
        </p:nvSpPr>
        <p:spPr bwMode="auto">
          <a:xfrm>
            <a:off x="3649697" y="885826"/>
            <a:ext cx="233363" cy="296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44" name="Rectangle 8"/>
          <p:cNvSpPr>
            <a:spLocks noChangeArrowheads="1"/>
          </p:cNvSpPr>
          <p:nvPr/>
        </p:nvSpPr>
        <p:spPr bwMode="auto">
          <a:xfrm>
            <a:off x="4211672" y="877888"/>
            <a:ext cx="250825" cy="26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45" name="Rectangle 9"/>
          <p:cNvSpPr>
            <a:spLocks noChangeArrowheads="1"/>
          </p:cNvSpPr>
          <p:nvPr/>
        </p:nvSpPr>
        <p:spPr bwMode="auto">
          <a:xfrm>
            <a:off x="4867310" y="801688"/>
            <a:ext cx="273050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46" name="Line 10"/>
          <p:cNvSpPr>
            <a:spLocks noChangeShapeType="1"/>
          </p:cNvSpPr>
          <p:nvPr/>
        </p:nvSpPr>
        <p:spPr bwMode="auto">
          <a:xfrm flipV="1">
            <a:off x="2193960" y="4535488"/>
            <a:ext cx="831850" cy="1227138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47" name="Line 11"/>
          <p:cNvSpPr>
            <a:spLocks noChangeShapeType="1"/>
          </p:cNvSpPr>
          <p:nvPr/>
        </p:nvSpPr>
        <p:spPr bwMode="auto">
          <a:xfrm>
            <a:off x="1916147" y="4535488"/>
            <a:ext cx="555625" cy="817563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48" name="Line 12"/>
          <p:cNvSpPr>
            <a:spLocks noChangeShapeType="1"/>
          </p:cNvSpPr>
          <p:nvPr/>
        </p:nvSpPr>
        <p:spPr bwMode="auto">
          <a:xfrm>
            <a:off x="2395572" y="4535488"/>
            <a:ext cx="303213" cy="484188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49" name="Rectangle 13"/>
          <p:cNvSpPr>
            <a:spLocks noChangeArrowheads="1"/>
          </p:cNvSpPr>
          <p:nvPr/>
        </p:nvSpPr>
        <p:spPr bwMode="auto">
          <a:xfrm>
            <a:off x="1835185" y="4078288"/>
            <a:ext cx="188912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50" name="Rectangle 14"/>
          <p:cNvSpPr>
            <a:spLocks noChangeArrowheads="1"/>
          </p:cNvSpPr>
          <p:nvPr/>
        </p:nvSpPr>
        <p:spPr bwMode="auto">
          <a:xfrm>
            <a:off x="2314610" y="4154488"/>
            <a:ext cx="250825" cy="26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51" name="Rectangle 15"/>
          <p:cNvSpPr>
            <a:spLocks noChangeArrowheads="1"/>
          </p:cNvSpPr>
          <p:nvPr/>
        </p:nvSpPr>
        <p:spPr bwMode="auto">
          <a:xfrm>
            <a:off x="2970247" y="4154488"/>
            <a:ext cx="273050" cy="26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52" name="Oval 16"/>
          <p:cNvSpPr>
            <a:spLocks noChangeArrowheads="1"/>
          </p:cNvSpPr>
          <p:nvPr/>
        </p:nvSpPr>
        <p:spPr bwMode="auto">
          <a:xfrm>
            <a:off x="4278347" y="2028826"/>
            <a:ext cx="136525" cy="15240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53" name="Line 17"/>
          <p:cNvSpPr>
            <a:spLocks noChangeShapeType="1"/>
          </p:cNvSpPr>
          <p:nvPr/>
        </p:nvSpPr>
        <p:spPr bwMode="auto">
          <a:xfrm flipV="1">
            <a:off x="4157697" y="4535488"/>
            <a:ext cx="831850" cy="1227138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54" name="Line 18"/>
          <p:cNvSpPr>
            <a:spLocks noChangeShapeType="1"/>
          </p:cNvSpPr>
          <p:nvPr/>
        </p:nvSpPr>
        <p:spPr bwMode="auto">
          <a:xfrm>
            <a:off x="3881472" y="4535488"/>
            <a:ext cx="554038" cy="817563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55" name="Line 19"/>
          <p:cNvSpPr>
            <a:spLocks noChangeShapeType="1"/>
          </p:cNvSpPr>
          <p:nvPr/>
        </p:nvSpPr>
        <p:spPr bwMode="auto">
          <a:xfrm>
            <a:off x="4359310" y="4535488"/>
            <a:ext cx="303212" cy="484188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56" name="Rectangle 20"/>
          <p:cNvSpPr>
            <a:spLocks noChangeArrowheads="1"/>
          </p:cNvSpPr>
          <p:nvPr/>
        </p:nvSpPr>
        <p:spPr bwMode="auto">
          <a:xfrm>
            <a:off x="3798922" y="4154488"/>
            <a:ext cx="223838" cy="26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57" name="Rectangle 21"/>
          <p:cNvSpPr>
            <a:spLocks noChangeArrowheads="1"/>
          </p:cNvSpPr>
          <p:nvPr/>
        </p:nvSpPr>
        <p:spPr bwMode="auto">
          <a:xfrm>
            <a:off x="4278347" y="4154488"/>
            <a:ext cx="217488" cy="26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58" name="Rectangle 22"/>
          <p:cNvSpPr>
            <a:spLocks noChangeArrowheads="1"/>
          </p:cNvSpPr>
          <p:nvPr/>
        </p:nvSpPr>
        <p:spPr bwMode="auto">
          <a:xfrm>
            <a:off x="4935572" y="4154488"/>
            <a:ext cx="204788" cy="26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59" name="Line 23"/>
          <p:cNvSpPr>
            <a:spLocks noChangeShapeType="1"/>
          </p:cNvSpPr>
          <p:nvPr/>
        </p:nvSpPr>
        <p:spPr bwMode="auto">
          <a:xfrm flipV="1">
            <a:off x="6189697" y="4611688"/>
            <a:ext cx="831850" cy="1227138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60" name="Line 24"/>
          <p:cNvSpPr>
            <a:spLocks noChangeShapeType="1"/>
          </p:cNvSpPr>
          <p:nvPr/>
        </p:nvSpPr>
        <p:spPr bwMode="auto">
          <a:xfrm>
            <a:off x="5913472" y="4611688"/>
            <a:ext cx="554038" cy="817563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61" name="Line 25"/>
          <p:cNvSpPr>
            <a:spLocks noChangeShapeType="1"/>
          </p:cNvSpPr>
          <p:nvPr/>
        </p:nvSpPr>
        <p:spPr bwMode="auto">
          <a:xfrm>
            <a:off x="6391310" y="4611688"/>
            <a:ext cx="303212" cy="484188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62" name="Rectangle 26"/>
          <p:cNvSpPr>
            <a:spLocks noChangeArrowheads="1"/>
          </p:cNvSpPr>
          <p:nvPr/>
        </p:nvSpPr>
        <p:spPr bwMode="auto">
          <a:xfrm>
            <a:off x="5830922" y="4230688"/>
            <a:ext cx="188913" cy="26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63" name="Rectangle 27"/>
          <p:cNvSpPr>
            <a:spLocks noChangeArrowheads="1"/>
          </p:cNvSpPr>
          <p:nvPr/>
        </p:nvSpPr>
        <p:spPr bwMode="auto">
          <a:xfrm>
            <a:off x="6310347" y="4154488"/>
            <a:ext cx="252413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64" name="Rectangle 28"/>
          <p:cNvSpPr>
            <a:spLocks noChangeArrowheads="1"/>
          </p:cNvSpPr>
          <p:nvPr/>
        </p:nvSpPr>
        <p:spPr bwMode="auto">
          <a:xfrm>
            <a:off x="6967572" y="4154488"/>
            <a:ext cx="204788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65" name="Line 29"/>
          <p:cNvSpPr>
            <a:spLocks noChangeShapeType="1"/>
          </p:cNvSpPr>
          <p:nvPr/>
        </p:nvSpPr>
        <p:spPr bwMode="auto">
          <a:xfrm>
            <a:off x="4564097" y="2097088"/>
            <a:ext cx="6096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triangle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66" name="Text Box 30"/>
          <p:cNvSpPr txBox="1">
            <a:spLocks noChangeArrowheads="1"/>
          </p:cNvSpPr>
          <p:nvPr/>
        </p:nvSpPr>
        <p:spPr bwMode="auto">
          <a:xfrm>
            <a:off x="5175285" y="1716088"/>
            <a:ext cx="1839912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sz="3200" dirty="0" err="1">
                <a:solidFill>
                  <a:srgbClr val="000000"/>
                </a:solidFill>
                <a:latin typeface="Arial"/>
                <a:cs typeface="+mn-cs"/>
              </a:rPr>
              <a:t>polytomy</a:t>
            </a:r>
            <a:r>
              <a:rPr lang="en-US" sz="3200" dirty="0">
                <a:solidFill>
                  <a:srgbClr val="000000"/>
                </a:solidFill>
                <a:latin typeface="Arial"/>
                <a:cs typeface="+mn-cs"/>
              </a:rPr>
              <a:t> </a:t>
            </a:r>
          </a:p>
        </p:txBody>
      </p:sp>
      <p:sp>
        <p:nvSpPr>
          <p:cNvPr id="449567" name="Text Box 31"/>
          <p:cNvSpPr txBox="1">
            <a:spLocks noChangeArrowheads="1"/>
          </p:cNvSpPr>
          <p:nvPr/>
        </p:nvSpPr>
        <p:spPr bwMode="auto">
          <a:xfrm>
            <a:off x="2328897" y="2782888"/>
            <a:ext cx="426720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3 possible </a:t>
            </a:r>
            <a:r>
              <a:rPr lang="en-US" u="sng" dirty="0">
                <a:solidFill>
                  <a:srgbClr val="000000"/>
                </a:solidFill>
                <a:latin typeface="Arial"/>
                <a:cs typeface="+mn-cs"/>
              </a:rPr>
              <a:t>resolutions</a:t>
            </a: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 of </a:t>
            </a:r>
            <a:r>
              <a:rPr lang="en-US" dirty="0" err="1">
                <a:solidFill>
                  <a:srgbClr val="000000"/>
                </a:solidFill>
                <a:latin typeface="Arial"/>
                <a:cs typeface="+mn-cs"/>
              </a:rPr>
              <a:t>polytomy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449568" name="Line 32"/>
          <p:cNvSpPr>
            <a:spLocks noChangeShapeType="1"/>
          </p:cNvSpPr>
          <p:nvPr/>
        </p:nvSpPr>
        <p:spPr bwMode="auto">
          <a:xfrm flipV="1">
            <a:off x="2600360" y="3316288"/>
            <a:ext cx="338137" cy="4572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triangle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69" name="Line 33"/>
          <p:cNvSpPr>
            <a:spLocks noChangeShapeType="1"/>
          </p:cNvSpPr>
          <p:nvPr/>
        </p:nvSpPr>
        <p:spPr bwMode="auto">
          <a:xfrm flipH="1" flipV="1">
            <a:off x="5918235" y="3392488"/>
            <a:ext cx="271462" cy="3810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triangle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449570" name="Line 34"/>
          <p:cNvSpPr>
            <a:spLocks noChangeShapeType="1"/>
          </p:cNvSpPr>
          <p:nvPr/>
        </p:nvSpPr>
        <p:spPr bwMode="auto">
          <a:xfrm flipV="1">
            <a:off x="4429160" y="3316288"/>
            <a:ext cx="0" cy="5334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triangle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33183" y="247832"/>
            <a:ext cx="235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Tree Topologies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0802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4281488" y="1702389"/>
            <a:ext cx="4328085" cy="4114800"/>
          </a:xfrm>
        </p:spPr>
        <p:txBody>
          <a:bodyPr/>
          <a:lstStyle/>
          <a:p>
            <a:r>
              <a:rPr lang="en-US" dirty="0">
                <a:ea typeface="Arial"/>
                <a:cs typeface="Arial"/>
              </a:rPr>
              <a:t>This is an </a:t>
            </a:r>
            <a:r>
              <a:rPr lang="en-US" dirty="0" err="1">
                <a:ea typeface="Arial"/>
                <a:cs typeface="Arial"/>
              </a:rPr>
              <a:t>unrooted</a:t>
            </a:r>
            <a:r>
              <a:rPr lang="en-US" dirty="0">
                <a:ea typeface="Arial"/>
                <a:cs typeface="Arial"/>
              </a:rPr>
              <a:t> </a:t>
            </a:r>
            <a:r>
              <a:rPr lang="en-US" dirty="0" smtClean="0">
                <a:ea typeface="Arial"/>
                <a:cs typeface="Arial"/>
              </a:rPr>
              <a:t>tree</a:t>
            </a:r>
            <a:r>
              <a:rPr lang="en-US" dirty="0">
                <a:ea typeface="Arial"/>
                <a:cs typeface="Arial"/>
              </a:rPr>
              <a:t>
It says something about the relationships of these taxa, but does not say anything about </a:t>
            </a:r>
            <a:r>
              <a:rPr lang="en-US" dirty="0" smtClean="0">
                <a:ea typeface="Arial"/>
                <a:cs typeface="Arial"/>
              </a:rPr>
              <a:t>time</a:t>
            </a:r>
            <a:r>
              <a:rPr lang="en-US" dirty="0"/>
              <a:t>.</a:t>
            </a:r>
          </a:p>
        </p:txBody>
      </p:sp>
      <p:sp>
        <p:nvSpPr>
          <p:cNvPr id="547844" name="Line 4"/>
          <p:cNvSpPr>
            <a:spLocks noChangeShapeType="1"/>
          </p:cNvSpPr>
          <p:nvPr/>
        </p:nvSpPr>
        <p:spPr bwMode="auto">
          <a:xfrm>
            <a:off x="2058988" y="2831507"/>
            <a:ext cx="593725" cy="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7845" name="Line 5"/>
          <p:cNvSpPr>
            <a:spLocks noChangeShapeType="1"/>
          </p:cNvSpPr>
          <p:nvPr/>
        </p:nvSpPr>
        <p:spPr bwMode="auto">
          <a:xfrm rot="16200000">
            <a:off x="2635251" y="2401294"/>
            <a:ext cx="457200" cy="4222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7846" name="Line 6"/>
          <p:cNvSpPr>
            <a:spLocks noChangeShapeType="1"/>
          </p:cNvSpPr>
          <p:nvPr/>
        </p:nvSpPr>
        <p:spPr bwMode="auto">
          <a:xfrm rot="5400000" flipV="1">
            <a:off x="1624013" y="2406057"/>
            <a:ext cx="473075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7847" name="Line 7"/>
          <p:cNvSpPr>
            <a:spLocks noChangeShapeType="1"/>
          </p:cNvSpPr>
          <p:nvPr/>
        </p:nvSpPr>
        <p:spPr bwMode="auto">
          <a:xfrm rot="5400000" flipV="1">
            <a:off x="2615407" y="2878338"/>
            <a:ext cx="471488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7848" name="Line 8"/>
          <p:cNvSpPr>
            <a:spLocks noChangeShapeType="1"/>
          </p:cNvSpPr>
          <p:nvPr/>
        </p:nvSpPr>
        <p:spPr bwMode="auto">
          <a:xfrm rot="16200000">
            <a:off x="1624807" y="2878338"/>
            <a:ext cx="471488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7849" name="Rectangle 9"/>
          <p:cNvSpPr>
            <a:spLocks noChangeArrowheads="1"/>
          </p:cNvSpPr>
          <p:nvPr/>
        </p:nvSpPr>
        <p:spPr bwMode="auto">
          <a:xfrm>
            <a:off x="1179513" y="2052045"/>
            <a:ext cx="203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</a:p>
        </p:txBody>
      </p:sp>
      <p:sp>
        <p:nvSpPr>
          <p:cNvPr id="547850" name="Rectangle 10"/>
          <p:cNvSpPr>
            <a:spLocks noChangeArrowheads="1"/>
          </p:cNvSpPr>
          <p:nvPr/>
        </p:nvSpPr>
        <p:spPr bwMode="auto">
          <a:xfrm>
            <a:off x="1247775" y="3195045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</a:p>
        </p:txBody>
      </p:sp>
      <p:sp>
        <p:nvSpPr>
          <p:cNvPr id="547851" name="Rectangle 11"/>
          <p:cNvSpPr>
            <a:spLocks noChangeArrowheads="1"/>
          </p:cNvSpPr>
          <p:nvPr/>
        </p:nvSpPr>
        <p:spPr bwMode="auto">
          <a:xfrm>
            <a:off x="3098800" y="2104432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</a:p>
        </p:txBody>
      </p:sp>
      <p:sp>
        <p:nvSpPr>
          <p:cNvPr id="547852" name="Rectangle 12"/>
          <p:cNvSpPr>
            <a:spLocks noChangeArrowheads="1"/>
          </p:cNvSpPr>
          <p:nvPr/>
        </p:nvSpPr>
        <p:spPr bwMode="auto">
          <a:xfrm>
            <a:off x="3098800" y="3102970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</a:p>
        </p:txBody>
      </p:sp>
      <p:sp>
        <p:nvSpPr>
          <p:cNvPr id="547853" name="Rectangle 13"/>
          <p:cNvSpPr>
            <a:spLocks noChangeArrowheads="1"/>
          </p:cNvSpPr>
          <p:nvPr/>
        </p:nvSpPr>
        <p:spPr bwMode="auto">
          <a:xfrm>
            <a:off x="4281488" y="2298107"/>
            <a:ext cx="4198937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buFontTx/>
              <a:buChar char="•"/>
              <a:defRPr/>
            </a:pPr>
            <a:endParaRPr lang="en-US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33183" y="247832"/>
            <a:ext cx="2443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Rooting of Trees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0900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892" name="Line 4"/>
          <p:cNvSpPr>
            <a:spLocks noChangeShapeType="1"/>
          </p:cNvSpPr>
          <p:nvPr/>
        </p:nvSpPr>
        <p:spPr bwMode="auto">
          <a:xfrm>
            <a:off x="1977606" y="2742841"/>
            <a:ext cx="593725" cy="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893" name="Line 5"/>
          <p:cNvSpPr>
            <a:spLocks noChangeShapeType="1"/>
          </p:cNvSpPr>
          <p:nvPr/>
        </p:nvSpPr>
        <p:spPr bwMode="auto">
          <a:xfrm rot="16200000">
            <a:off x="2533231" y="2307866"/>
            <a:ext cx="473075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894" name="Line 6"/>
          <p:cNvSpPr>
            <a:spLocks noChangeShapeType="1"/>
          </p:cNvSpPr>
          <p:nvPr/>
        </p:nvSpPr>
        <p:spPr bwMode="auto">
          <a:xfrm rot="5400000" flipV="1">
            <a:off x="1542631" y="2307866"/>
            <a:ext cx="473075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895" name="Line 7"/>
          <p:cNvSpPr>
            <a:spLocks noChangeShapeType="1"/>
          </p:cNvSpPr>
          <p:nvPr/>
        </p:nvSpPr>
        <p:spPr bwMode="auto">
          <a:xfrm rot="5400000" flipV="1">
            <a:off x="2534025" y="2780147"/>
            <a:ext cx="471488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896" name="Line 8"/>
          <p:cNvSpPr>
            <a:spLocks noChangeShapeType="1"/>
          </p:cNvSpPr>
          <p:nvPr/>
        </p:nvSpPr>
        <p:spPr bwMode="auto">
          <a:xfrm rot="16200000">
            <a:off x="1543425" y="2780147"/>
            <a:ext cx="471488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897" name="Rectangle 9"/>
          <p:cNvSpPr>
            <a:spLocks noChangeArrowheads="1"/>
          </p:cNvSpPr>
          <p:nvPr/>
        </p:nvSpPr>
        <p:spPr bwMode="auto">
          <a:xfrm>
            <a:off x="1098131" y="1953854"/>
            <a:ext cx="203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</a:p>
        </p:txBody>
      </p:sp>
      <p:sp>
        <p:nvSpPr>
          <p:cNvPr id="549898" name="Rectangle 10"/>
          <p:cNvSpPr>
            <a:spLocks noChangeArrowheads="1"/>
          </p:cNvSpPr>
          <p:nvPr/>
        </p:nvSpPr>
        <p:spPr bwMode="auto">
          <a:xfrm>
            <a:off x="1166393" y="3096854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</a:p>
        </p:txBody>
      </p:sp>
      <p:sp>
        <p:nvSpPr>
          <p:cNvPr id="549899" name="Rectangle 11"/>
          <p:cNvSpPr>
            <a:spLocks noChangeArrowheads="1"/>
          </p:cNvSpPr>
          <p:nvPr/>
        </p:nvSpPr>
        <p:spPr bwMode="auto">
          <a:xfrm>
            <a:off x="3017418" y="2006241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</a:p>
        </p:txBody>
      </p:sp>
      <p:sp>
        <p:nvSpPr>
          <p:cNvPr id="549900" name="Rectangle 12"/>
          <p:cNvSpPr>
            <a:spLocks noChangeArrowheads="1"/>
          </p:cNvSpPr>
          <p:nvPr/>
        </p:nvSpPr>
        <p:spPr bwMode="auto">
          <a:xfrm>
            <a:off x="3017418" y="3004779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</a:p>
        </p:txBody>
      </p:sp>
      <p:sp>
        <p:nvSpPr>
          <p:cNvPr id="549901" name="Line 13"/>
          <p:cNvSpPr>
            <a:spLocks noChangeShapeType="1"/>
          </p:cNvSpPr>
          <p:nvPr/>
        </p:nvSpPr>
        <p:spPr bwMode="auto">
          <a:xfrm flipH="1">
            <a:off x="5503443" y="2711091"/>
            <a:ext cx="1490663" cy="1524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902" name="Line 14"/>
          <p:cNvSpPr>
            <a:spLocks noChangeShapeType="1"/>
          </p:cNvSpPr>
          <p:nvPr/>
        </p:nvSpPr>
        <p:spPr bwMode="auto">
          <a:xfrm>
            <a:off x="5368506" y="2787291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903" name="Line 15"/>
          <p:cNvSpPr>
            <a:spLocks noChangeShapeType="1"/>
          </p:cNvSpPr>
          <p:nvPr/>
        </p:nvSpPr>
        <p:spPr bwMode="auto">
          <a:xfrm flipH="1">
            <a:off x="5638381" y="2711091"/>
            <a:ext cx="271462" cy="4572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904" name="Line 16"/>
          <p:cNvSpPr>
            <a:spLocks noChangeShapeType="1"/>
          </p:cNvSpPr>
          <p:nvPr/>
        </p:nvSpPr>
        <p:spPr bwMode="auto">
          <a:xfrm>
            <a:off x="6384506" y="2711091"/>
            <a:ext cx="20320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905" name="Rectangle 17"/>
          <p:cNvSpPr>
            <a:spLocks noChangeArrowheads="1"/>
          </p:cNvSpPr>
          <p:nvPr/>
        </p:nvSpPr>
        <p:spPr bwMode="auto">
          <a:xfrm>
            <a:off x="5706643" y="2253891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</a:p>
        </p:txBody>
      </p:sp>
      <p:sp>
        <p:nvSpPr>
          <p:cNvPr id="549906" name="Rectangle 18"/>
          <p:cNvSpPr>
            <a:spLocks noChangeArrowheads="1"/>
          </p:cNvSpPr>
          <p:nvPr/>
        </p:nvSpPr>
        <p:spPr bwMode="auto">
          <a:xfrm>
            <a:off x="5097043" y="2253891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</a:p>
        </p:txBody>
      </p:sp>
      <p:sp>
        <p:nvSpPr>
          <p:cNvPr id="549907" name="Rectangle 19"/>
          <p:cNvSpPr>
            <a:spLocks noChangeArrowheads="1"/>
          </p:cNvSpPr>
          <p:nvPr/>
        </p:nvSpPr>
        <p:spPr bwMode="auto">
          <a:xfrm>
            <a:off x="6181306" y="2253891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</a:p>
        </p:txBody>
      </p:sp>
      <p:sp>
        <p:nvSpPr>
          <p:cNvPr id="549908" name="Rectangle 20"/>
          <p:cNvSpPr>
            <a:spLocks noChangeArrowheads="1"/>
          </p:cNvSpPr>
          <p:nvPr/>
        </p:nvSpPr>
        <p:spPr bwMode="auto">
          <a:xfrm>
            <a:off x="6857581" y="2253891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</a:p>
        </p:txBody>
      </p:sp>
      <p:sp>
        <p:nvSpPr>
          <p:cNvPr id="549909" name="Oval 21"/>
          <p:cNvSpPr>
            <a:spLocks noChangeArrowheads="1"/>
          </p:cNvSpPr>
          <p:nvPr/>
        </p:nvSpPr>
        <p:spPr bwMode="auto">
          <a:xfrm>
            <a:off x="2188743" y="2625366"/>
            <a:ext cx="203200" cy="228600"/>
          </a:xfrm>
          <a:prstGeom prst="ellipse">
            <a:avLst/>
          </a:prstGeom>
          <a:solidFill>
            <a:schemeClr val="hlink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49910" name="Text Box 22"/>
          <p:cNvSpPr txBox="1">
            <a:spLocks noChangeArrowheads="1"/>
          </p:cNvSpPr>
          <p:nvPr/>
        </p:nvSpPr>
        <p:spPr bwMode="auto">
          <a:xfrm>
            <a:off x="1606131" y="4074754"/>
            <a:ext cx="1261951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Root here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49911" name="Line 23"/>
          <p:cNvSpPr>
            <a:spLocks noChangeShapeType="1"/>
          </p:cNvSpPr>
          <p:nvPr/>
        </p:nvSpPr>
        <p:spPr bwMode="auto">
          <a:xfrm flipV="1">
            <a:off x="2307806" y="3123841"/>
            <a:ext cx="7937" cy="7620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912" name="Text Box 24"/>
          <p:cNvSpPr txBox="1">
            <a:spLocks noChangeArrowheads="1"/>
          </p:cNvSpPr>
          <p:nvPr/>
        </p:nvSpPr>
        <p:spPr bwMode="auto">
          <a:xfrm>
            <a:off x="4827168" y="1447441"/>
            <a:ext cx="2600396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Yields this rooted tree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49913" name="Line 25"/>
          <p:cNvSpPr>
            <a:spLocks noChangeShapeType="1"/>
          </p:cNvSpPr>
          <p:nvPr/>
        </p:nvSpPr>
        <p:spPr bwMode="auto">
          <a:xfrm flipH="1" flipV="1">
            <a:off x="7689431" y="2463441"/>
            <a:ext cx="1587" cy="170656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49914" name="Text Box 26"/>
          <p:cNvSpPr txBox="1">
            <a:spLocks noChangeArrowheads="1"/>
          </p:cNvSpPr>
          <p:nvPr/>
        </p:nvSpPr>
        <p:spPr bwMode="auto">
          <a:xfrm>
            <a:off x="7827543" y="3042879"/>
            <a:ext cx="659284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time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49915" name="Text Box 27"/>
          <p:cNvSpPr txBox="1">
            <a:spLocks noChangeArrowheads="1"/>
          </p:cNvSpPr>
          <p:nvPr/>
        </p:nvSpPr>
        <p:spPr bwMode="auto">
          <a:xfrm>
            <a:off x="7711656" y="4262079"/>
            <a:ext cx="633412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then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49916" name="Text Box 28"/>
          <p:cNvSpPr txBox="1">
            <a:spLocks noChangeArrowheads="1"/>
          </p:cNvSpPr>
          <p:nvPr/>
        </p:nvSpPr>
        <p:spPr bwMode="auto">
          <a:xfrm>
            <a:off x="7813256" y="2341204"/>
            <a:ext cx="633412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now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33183" y="247832"/>
            <a:ext cx="2443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Rooting of Trees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1778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40" name="Line 4"/>
          <p:cNvSpPr>
            <a:spLocks noChangeShapeType="1"/>
          </p:cNvSpPr>
          <p:nvPr/>
        </p:nvSpPr>
        <p:spPr bwMode="auto">
          <a:xfrm>
            <a:off x="1807850" y="3095018"/>
            <a:ext cx="593725" cy="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1" name="Line 5"/>
          <p:cNvSpPr>
            <a:spLocks noChangeShapeType="1"/>
          </p:cNvSpPr>
          <p:nvPr/>
        </p:nvSpPr>
        <p:spPr bwMode="auto">
          <a:xfrm rot="16200000">
            <a:off x="2363475" y="2660043"/>
            <a:ext cx="473075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2" name="Line 6"/>
          <p:cNvSpPr>
            <a:spLocks noChangeShapeType="1"/>
          </p:cNvSpPr>
          <p:nvPr/>
        </p:nvSpPr>
        <p:spPr bwMode="auto">
          <a:xfrm rot="5400000" flipV="1">
            <a:off x="1372875" y="2660043"/>
            <a:ext cx="473075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3" name="Line 7"/>
          <p:cNvSpPr>
            <a:spLocks noChangeShapeType="1"/>
          </p:cNvSpPr>
          <p:nvPr/>
        </p:nvSpPr>
        <p:spPr bwMode="auto">
          <a:xfrm rot="5400000" flipV="1">
            <a:off x="2364269" y="3132324"/>
            <a:ext cx="471488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4" name="Line 8"/>
          <p:cNvSpPr>
            <a:spLocks noChangeShapeType="1"/>
          </p:cNvSpPr>
          <p:nvPr/>
        </p:nvSpPr>
        <p:spPr bwMode="auto">
          <a:xfrm rot="16200000">
            <a:off x="1373669" y="3132324"/>
            <a:ext cx="471488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5" name="Rectangle 9"/>
          <p:cNvSpPr>
            <a:spLocks noChangeArrowheads="1"/>
          </p:cNvSpPr>
          <p:nvPr/>
        </p:nvSpPr>
        <p:spPr bwMode="auto">
          <a:xfrm>
            <a:off x="928375" y="2306031"/>
            <a:ext cx="203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</a:p>
        </p:txBody>
      </p:sp>
      <p:sp>
        <p:nvSpPr>
          <p:cNvPr id="551946" name="Rectangle 10"/>
          <p:cNvSpPr>
            <a:spLocks noChangeArrowheads="1"/>
          </p:cNvSpPr>
          <p:nvPr/>
        </p:nvSpPr>
        <p:spPr bwMode="auto">
          <a:xfrm>
            <a:off x="996637" y="3449031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</a:p>
        </p:txBody>
      </p:sp>
      <p:sp>
        <p:nvSpPr>
          <p:cNvPr id="551947" name="Rectangle 11"/>
          <p:cNvSpPr>
            <a:spLocks noChangeArrowheads="1"/>
          </p:cNvSpPr>
          <p:nvPr/>
        </p:nvSpPr>
        <p:spPr bwMode="auto">
          <a:xfrm>
            <a:off x="2847662" y="2358418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</a:p>
        </p:txBody>
      </p:sp>
      <p:sp>
        <p:nvSpPr>
          <p:cNvPr id="551948" name="Rectangle 12"/>
          <p:cNvSpPr>
            <a:spLocks noChangeArrowheads="1"/>
          </p:cNvSpPr>
          <p:nvPr/>
        </p:nvSpPr>
        <p:spPr bwMode="auto">
          <a:xfrm>
            <a:off x="2847662" y="3356956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</a:p>
        </p:txBody>
      </p:sp>
      <p:sp>
        <p:nvSpPr>
          <p:cNvPr id="551957" name="Oval 21"/>
          <p:cNvSpPr>
            <a:spLocks noChangeArrowheads="1"/>
          </p:cNvSpPr>
          <p:nvPr/>
        </p:nvSpPr>
        <p:spPr bwMode="auto">
          <a:xfrm>
            <a:off x="1514162" y="3212493"/>
            <a:ext cx="203200" cy="228600"/>
          </a:xfrm>
          <a:prstGeom prst="ellipse">
            <a:avLst/>
          </a:prstGeom>
          <a:solidFill>
            <a:schemeClr val="hlink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51958" name="Text Box 22"/>
          <p:cNvSpPr txBox="1">
            <a:spLocks noChangeArrowheads="1"/>
          </p:cNvSpPr>
          <p:nvPr/>
        </p:nvSpPr>
        <p:spPr bwMode="auto">
          <a:xfrm>
            <a:off x="1607825" y="4161818"/>
            <a:ext cx="1261951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Root here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51959" name="Line 23"/>
          <p:cNvSpPr>
            <a:spLocks noChangeShapeType="1"/>
          </p:cNvSpPr>
          <p:nvPr/>
        </p:nvSpPr>
        <p:spPr bwMode="auto">
          <a:xfrm flipH="1" flipV="1">
            <a:off x="1695137" y="3517293"/>
            <a:ext cx="323850" cy="528638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33183" y="247832"/>
            <a:ext cx="2443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Rooting of Trees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  <p:sp>
        <p:nvSpPr>
          <p:cNvPr id="21" name="Text Box 29"/>
          <p:cNvSpPr txBox="1">
            <a:spLocks noChangeArrowheads="1"/>
          </p:cNvSpPr>
          <p:nvPr/>
        </p:nvSpPr>
        <p:spPr bwMode="auto">
          <a:xfrm>
            <a:off x="928375" y="1582507"/>
            <a:ext cx="3005694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What is </a:t>
            </a:r>
            <a:r>
              <a:rPr lang="en-US" dirty="0" smtClean="0">
                <a:solidFill>
                  <a:srgbClr val="000000"/>
                </a:solidFill>
                <a:latin typeface="Arial"/>
              </a:rPr>
              <a:t>the</a:t>
            </a:r>
            <a:r>
              <a:rPr lang="en-US" dirty="0" smtClean="0">
                <a:solidFill>
                  <a:srgbClr val="000000"/>
                </a:solidFill>
                <a:latin typeface="Arial"/>
                <a:cs typeface="+mn-cs"/>
              </a:rPr>
              <a:t> rooted </a:t>
            </a: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tree?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2761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40" name="Line 4"/>
          <p:cNvSpPr>
            <a:spLocks noChangeShapeType="1"/>
          </p:cNvSpPr>
          <p:nvPr/>
        </p:nvSpPr>
        <p:spPr bwMode="auto">
          <a:xfrm>
            <a:off x="1807850" y="3095018"/>
            <a:ext cx="593725" cy="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1" name="Line 5"/>
          <p:cNvSpPr>
            <a:spLocks noChangeShapeType="1"/>
          </p:cNvSpPr>
          <p:nvPr/>
        </p:nvSpPr>
        <p:spPr bwMode="auto">
          <a:xfrm rot="16200000">
            <a:off x="2363475" y="2660043"/>
            <a:ext cx="473075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2" name="Line 6"/>
          <p:cNvSpPr>
            <a:spLocks noChangeShapeType="1"/>
          </p:cNvSpPr>
          <p:nvPr/>
        </p:nvSpPr>
        <p:spPr bwMode="auto">
          <a:xfrm rot="5400000" flipV="1">
            <a:off x="1372875" y="2660043"/>
            <a:ext cx="473075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3" name="Line 7"/>
          <p:cNvSpPr>
            <a:spLocks noChangeShapeType="1"/>
          </p:cNvSpPr>
          <p:nvPr/>
        </p:nvSpPr>
        <p:spPr bwMode="auto">
          <a:xfrm rot="5400000" flipV="1">
            <a:off x="2364269" y="3132324"/>
            <a:ext cx="471488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4" name="Line 8"/>
          <p:cNvSpPr>
            <a:spLocks noChangeShapeType="1"/>
          </p:cNvSpPr>
          <p:nvPr/>
        </p:nvSpPr>
        <p:spPr bwMode="auto">
          <a:xfrm rot="16200000">
            <a:off x="1373669" y="3132324"/>
            <a:ext cx="471488" cy="3968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45" name="Rectangle 9"/>
          <p:cNvSpPr>
            <a:spLocks noChangeArrowheads="1"/>
          </p:cNvSpPr>
          <p:nvPr/>
        </p:nvSpPr>
        <p:spPr bwMode="auto">
          <a:xfrm>
            <a:off x="928375" y="2306031"/>
            <a:ext cx="203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</a:p>
        </p:txBody>
      </p:sp>
      <p:sp>
        <p:nvSpPr>
          <p:cNvPr id="551946" name="Rectangle 10"/>
          <p:cNvSpPr>
            <a:spLocks noChangeArrowheads="1"/>
          </p:cNvSpPr>
          <p:nvPr/>
        </p:nvSpPr>
        <p:spPr bwMode="auto">
          <a:xfrm>
            <a:off x="996637" y="3449031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</a:p>
        </p:txBody>
      </p:sp>
      <p:sp>
        <p:nvSpPr>
          <p:cNvPr id="551947" name="Rectangle 11"/>
          <p:cNvSpPr>
            <a:spLocks noChangeArrowheads="1"/>
          </p:cNvSpPr>
          <p:nvPr/>
        </p:nvSpPr>
        <p:spPr bwMode="auto">
          <a:xfrm>
            <a:off x="2847662" y="2358418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</a:p>
        </p:txBody>
      </p:sp>
      <p:sp>
        <p:nvSpPr>
          <p:cNvPr id="551948" name="Rectangle 12"/>
          <p:cNvSpPr>
            <a:spLocks noChangeArrowheads="1"/>
          </p:cNvSpPr>
          <p:nvPr/>
        </p:nvSpPr>
        <p:spPr bwMode="auto">
          <a:xfrm>
            <a:off x="2847662" y="3356956"/>
            <a:ext cx="24765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</a:p>
        </p:txBody>
      </p:sp>
      <p:sp>
        <p:nvSpPr>
          <p:cNvPr id="551957" name="Oval 21"/>
          <p:cNvSpPr>
            <a:spLocks noChangeArrowheads="1"/>
          </p:cNvSpPr>
          <p:nvPr/>
        </p:nvSpPr>
        <p:spPr bwMode="auto">
          <a:xfrm>
            <a:off x="1514162" y="3212493"/>
            <a:ext cx="203200" cy="228600"/>
          </a:xfrm>
          <a:prstGeom prst="ellipse">
            <a:avLst/>
          </a:prstGeom>
          <a:solidFill>
            <a:schemeClr val="hlink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51958" name="Text Box 22"/>
          <p:cNvSpPr txBox="1">
            <a:spLocks noChangeArrowheads="1"/>
          </p:cNvSpPr>
          <p:nvPr/>
        </p:nvSpPr>
        <p:spPr bwMode="auto">
          <a:xfrm>
            <a:off x="1607825" y="4161818"/>
            <a:ext cx="1261951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Root here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51959" name="Line 23"/>
          <p:cNvSpPr>
            <a:spLocks noChangeShapeType="1"/>
          </p:cNvSpPr>
          <p:nvPr/>
        </p:nvSpPr>
        <p:spPr bwMode="auto">
          <a:xfrm flipH="1" flipV="1">
            <a:off x="1695137" y="3517293"/>
            <a:ext cx="323850" cy="528638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51965" name="Text Box 29"/>
          <p:cNvSpPr txBox="1">
            <a:spLocks noChangeArrowheads="1"/>
          </p:cNvSpPr>
          <p:nvPr/>
        </p:nvSpPr>
        <p:spPr bwMode="auto">
          <a:xfrm>
            <a:off x="928375" y="1582507"/>
            <a:ext cx="3005694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What is </a:t>
            </a:r>
            <a:r>
              <a:rPr lang="en-US" dirty="0" smtClean="0">
                <a:solidFill>
                  <a:srgbClr val="000000"/>
                </a:solidFill>
                <a:latin typeface="Arial"/>
              </a:rPr>
              <a:t>the</a:t>
            </a:r>
            <a:r>
              <a:rPr lang="en-US" dirty="0" smtClean="0">
                <a:solidFill>
                  <a:srgbClr val="000000"/>
                </a:solidFill>
                <a:latin typeface="Arial"/>
                <a:cs typeface="+mn-cs"/>
              </a:rPr>
              <a:t> rooted </a:t>
            </a: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tree?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33183" y="247832"/>
            <a:ext cx="2443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Rooting of Trees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  <p:sp>
        <p:nvSpPr>
          <p:cNvPr id="16" name="Line 13"/>
          <p:cNvSpPr>
            <a:spLocks noChangeShapeType="1"/>
          </p:cNvSpPr>
          <p:nvPr/>
        </p:nvSpPr>
        <p:spPr bwMode="auto">
          <a:xfrm flipH="1">
            <a:off x="5355431" y="2855248"/>
            <a:ext cx="1490663" cy="1524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>
            <a:off x="5220494" y="2931448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18" name="Line 15"/>
          <p:cNvSpPr>
            <a:spLocks noChangeShapeType="1"/>
          </p:cNvSpPr>
          <p:nvPr/>
        </p:nvSpPr>
        <p:spPr bwMode="auto">
          <a:xfrm>
            <a:off x="5761831" y="2855248"/>
            <a:ext cx="406400" cy="671513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20" name="Line 16"/>
          <p:cNvSpPr>
            <a:spLocks noChangeShapeType="1"/>
          </p:cNvSpPr>
          <p:nvPr/>
        </p:nvSpPr>
        <p:spPr bwMode="auto">
          <a:xfrm>
            <a:off x="6236494" y="2855248"/>
            <a:ext cx="20320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21" name="Rectangle 17"/>
          <p:cNvSpPr>
            <a:spLocks noChangeArrowheads="1"/>
          </p:cNvSpPr>
          <p:nvPr/>
        </p:nvSpPr>
        <p:spPr bwMode="auto">
          <a:xfrm>
            <a:off x="5558631" y="2398048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</a:p>
        </p:txBody>
      </p:sp>
      <p:sp>
        <p:nvSpPr>
          <p:cNvPr id="22" name="Rectangle 18"/>
          <p:cNvSpPr>
            <a:spLocks noChangeArrowheads="1"/>
          </p:cNvSpPr>
          <p:nvPr/>
        </p:nvSpPr>
        <p:spPr bwMode="auto">
          <a:xfrm>
            <a:off x="4949031" y="2398048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</a:p>
        </p:txBody>
      </p:sp>
      <p:sp>
        <p:nvSpPr>
          <p:cNvPr id="23" name="Rectangle 19"/>
          <p:cNvSpPr>
            <a:spLocks noChangeArrowheads="1"/>
          </p:cNvSpPr>
          <p:nvPr/>
        </p:nvSpPr>
        <p:spPr bwMode="auto">
          <a:xfrm>
            <a:off x="6033294" y="2398048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</a:p>
        </p:txBody>
      </p:sp>
      <p:sp>
        <p:nvSpPr>
          <p:cNvPr id="24" name="Rectangle 20"/>
          <p:cNvSpPr>
            <a:spLocks noChangeArrowheads="1"/>
          </p:cNvSpPr>
          <p:nvPr/>
        </p:nvSpPr>
        <p:spPr bwMode="auto">
          <a:xfrm>
            <a:off x="6709569" y="2398048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</a:p>
        </p:txBody>
      </p:sp>
      <p:sp>
        <p:nvSpPr>
          <p:cNvPr id="25" name="Line 25"/>
          <p:cNvSpPr>
            <a:spLocks noChangeShapeType="1"/>
          </p:cNvSpPr>
          <p:nvPr/>
        </p:nvSpPr>
        <p:spPr bwMode="auto">
          <a:xfrm flipH="1" flipV="1">
            <a:off x="7541419" y="2607598"/>
            <a:ext cx="1587" cy="170656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26" name="Text Box 26"/>
          <p:cNvSpPr txBox="1">
            <a:spLocks noChangeArrowheads="1"/>
          </p:cNvSpPr>
          <p:nvPr/>
        </p:nvSpPr>
        <p:spPr bwMode="auto">
          <a:xfrm>
            <a:off x="7679531" y="3339436"/>
            <a:ext cx="659284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time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27" name="Text Box 27"/>
          <p:cNvSpPr txBox="1">
            <a:spLocks noChangeArrowheads="1"/>
          </p:cNvSpPr>
          <p:nvPr/>
        </p:nvSpPr>
        <p:spPr bwMode="auto">
          <a:xfrm>
            <a:off x="7563644" y="4406236"/>
            <a:ext cx="633412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then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28" name="Text Box 28"/>
          <p:cNvSpPr txBox="1">
            <a:spLocks noChangeArrowheads="1"/>
          </p:cNvSpPr>
          <p:nvPr/>
        </p:nvSpPr>
        <p:spPr bwMode="auto">
          <a:xfrm>
            <a:off x="7665244" y="2485361"/>
            <a:ext cx="633412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now</a:t>
            </a:r>
          </a:p>
        </p:txBody>
      </p:sp>
    </p:spTree>
    <p:extLst>
      <p:ext uri="{BB962C8B-B14F-4D97-AF65-F5344CB8AC3E}">
        <p14:creationId xmlns:p14="http://schemas.microsoft.com/office/powerpoint/2010/main" val="3939952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372" name="Line 4"/>
          <p:cNvSpPr>
            <a:spLocks noChangeShapeType="1"/>
          </p:cNvSpPr>
          <p:nvPr/>
        </p:nvSpPr>
        <p:spPr bwMode="auto">
          <a:xfrm flipH="1">
            <a:off x="2271712" y="1892300"/>
            <a:ext cx="881063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70373" name="Line 5"/>
          <p:cNvSpPr>
            <a:spLocks noChangeShapeType="1"/>
          </p:cNvSpPr>
          <p:nvPr/>
        </p:nvSpPr>
        <p:spPr bwMode="auto">
          <a:xfrm>
            <a:off x="2271712" y="1892300"/>
            <a:ext cx="0" cy="7620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70374" name="Line 6"/>
          <p:cNvSpPr>
            <a:spLocks noChangeShapeType="1"/>
          </p:cNvSpPr>
          <p:nvPr/>
        </p:nvSpPr>
        <p:spPr bwMode="auto">
          <a:xfrm flipH="1">
            <a:off x="2271712" y="2654300"/>
            <a:ext cx="1354138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70375" name="Line 7"/>
          <p:cNvSpPr>
            <a:spLocks noChangeShapeType="1"/>
          </p:cNvSpPr>
          <p:nvPr/>
        </p:nvSpPr>
        <p:spPr bwMode="auto">
          <a:xfrm flipH="1">
            <a:off x="2000250" y="2273300"/>
            <a:ext cx="271462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70376" name="Line 8"/>
          <p:cNvSpPr>
            <a:spLocks noChangeShapeType="1"/>
          </p:cNvSpPr>
          <p:nvPr/>
        </p:nvSpPr>
        <p:spPr bwMode="auto">
          <a:xfrm>
            <a:off x="2000250" y="2273300"/>
            <a:ext cx="0" cy="1371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70377" name="Line 9"/>
          <p:cNvSpPr>
            <a:spLocks noChangeShapeType="1"/>
          </p:cNvSpPr>
          <p:nvPr/>
        </p:nvSpPr>
        <p:spPr bwMode="auto">
          <a:xfrm>
            <a:off x="2000250" y="3644900"/>
            <a:ext cx="812800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70378" name="Line 10"/>
          <p:cNvSpPr>
            <a:spLocks noChangeShapeType="1"/>
          </p:cNvSpPr>
          <p:nvPr/>
        </p:nvSpPr>
        <p:spPr bwMode="auto">
          <a:xfrm flipH="1">
            <a:off x="1593850" y="2959100"/>
            <a:ext cx="406400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70379" name="Rectangle 11"/>
          <p:cNvSpPr>
            <a:spLocks noChangeArrowheads="1"/>
          </p:cNvSpPr>
          <p:nvPr/>
        </p:nvSpPr>
        <p:spPr bwMode="auto">
          <a:xfrm>
            <a:off x="3016250" y="3416300"/>
            <a:ext cx="207962" cy="325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70380" name="Rectangle 12"/>
          <p:cNvSpPr>
            <a:spLocks noChangeArrowheads="1"/>
          </p:cNvSpPr>
          <p:nvPr/>
        </p:nvSpPr>
        <p:spPr bwMode="auto">
          <a:xfrm>
            <a:off x="3287712" y="1739900"/>
            <a:ext cx="207963" cy="325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70381" name="Rectangle 13"/>
          <p:cNvSpPr>
            <a:spLocks noChangeArrowheads="1"/>
          </p:cNvSpPr>
          <p:nvPr/>
        </p:nvSpPr>
        <p:spPr bwMode="auto">
          <a:xfrm>
            <a:off x="3762375" y="2501900"/>
            <a:ext cx="206375" cy="325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 anchor="ctr"/>
          <a:lstStyle/>
          <a:p>
            <a:pPr defTabSz="923888">
              <a:defRPr/>
            </a:pPr>
            <a:r>
              <a:rPr lang="en-US" sz="3200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  <a:endParaRPr lang="en-US" sz="32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70382" name="Rectangle 14"/>
          <p:cNvSpPr>
            <a:spLocks noGrp="1" noChangeArrowheads="1"/>
          </p:cNvSpPr>
          <p:nvPr>
            <p:ph type="body" idx="1"/>
          </p:nvPr>
        </p:nvSpPr>
        <p:spPr>
          <a:xfrm>
            <a:off x="5116512" y="1739900"/>
            <a:ext cx="3522663" cy="1143000"/>
          </a:xfrm>
        </p:spPr>
        <p:txBody>
          <a:bodyPr/>
          <a:lstStyle/>
          <a:p>
            <a:pPr marL="346061" indent="-346061" defTabSz="923888">
              <a:defRPr/>
            </a:pPr>
            <a:r>
              <a:rPr lang="en-US" sz="2400" dirty="0" smtClean="0">
                <a:solidFill>
                  <a:srgbClr val="000000"/>
                </a:solidFill>
                <a:cs typeface="+mn-cs"/>
              </a:rPr>
              <a:t>Inferred evolutionary </a:t>
            </a:r>
            <a:r>
              <a:rPr lang="en-US" sz="2400" dirty="0">
                <a:solidFill>
                  <a:srgbClr val="000000"/>
                </a:solidFill>
                <a:cs typeface="+mn-cs"/>
              </a:rPr>
              <a:t>change (</a:t>
            </a:r>
            <a:r>
              <a:rPr lang="en-US" sz="2400" dirty="0" err="1">
                <a:solidFill>
                  <a:srgbClr val="000000"/>
                </a:solidFill>
                <a:cs typeface="+mn-cs"/>
              </a:rPr>
              <a:t>phylogram</a:t>
            </a:r>
            <a:r>
              <a:rPr lang="en-US" sz="2400" dirty="0">
                <a:solidFill>
                  <a:srgbClr val="000000"/>
                </a:solidFill>
                <a:cs typeface="+mn-cs"/>
              </a:rPr>
              <a:t>)</a:t>
            </a:r>
          </a:p>
          <a:p>
            <a:pPr marL="346061" indent="-346061" defTabSz="923888">
              <a:defRPr/>
            </a:pPr>
            <a:endParaRPr lang="en-US" sz="1200" dirty="0">
              <a:solidFill>
                <a:srgbClr val="000000"/>
              </a:solidFill>
              <a:cs typeface="+mn-cs"/>
            </a:endParaRPr>
          </a:p>
          <a:p>
            <a:pPr marL="346061" indent="-346061" defTabSz="923888">
              <a:defRPr/>
            </a:pPr>
            <a:r>
              <a:rPr lang="en-US" sz="2400" dirty="0">
                <a:solidFill>
                  <a:srgbClr val="000000"/>
                </a:solidFill>
                <a:cs typeface="+mn-cs"/>
              </a:rPr>
              <a:t>Expected evolutionary change (</a:t>
            </a:r>
            <a:r>
              <a:rPr lang="en-US" sz="2400" dirty="0" err="1">
                <a:solidFill>
                  <a:srgbClr val="000000"/>
                </a:solidFill>
                <a:cs typeface="+mn-cs"/>
              </a:rPr>
              <a:t>phylogram</a:t>
            </a:r>
            <a:r>
              <a:rPr lang="en-US" sz="2400" dirty="0">
                <a:solidFill>
                  <a:srgbClr val="000000"/>
                </a:solidFill>
                <a:cs typeface="+mn-cs"/>
              </a:rPr>
              <a:t>)</a:t>
            </a:r>
          </a:p>
        </p:txBody>
      </p:sp>
      <p:sp>
        <p:nvSpPr>
          <p:cNvPr id="570383" name="Line 15"/>
          <p:cNvSpPr>
            <a:spLocks noChangeShapeType="1"/>
          </p:cNvSpPr>
          <p:nvPr/>
        </p:nvSpPr>
        <p:spPr bwMode="auto">
          <a:xfrm flipH="1">
            <a:off x="1933575" y="4178300"/>
            <a:ext cx="269875" cy="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70384" name="Rectangle 16"/>
          <p:cNvSpPr>
            <a:spLocks noChangeArrowheads="1"/>
          </p:cNvSpPr>
          <p:nvPr/>
        </p:nvSpPr>
        <p:spPr bwMode="auto">
          <a:xfrm>
            <a:off x="1654175" y="4330700"/>
            <a:ext cx="2392362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rgbClr val="000000"/>
                </a:solidFill>
                <a:latin typeface="Arial"/>
                <a:cs typeface="+mn-cs"/>
              </a:rPr>
              <a:t>0.01 changes per site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33183" y="247832"/>
            <a:ext cx="2340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Branch Lengths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8973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347" name="Rectangle 27"/>
          <p:cNvSpPr>
            <a:spLocks noGrp="1" noChangeArrowheads="1"/>
          </p:cNvSpPr>
          <p:nvPr>
            <p:ph type="body" idx="1"/>
          </p:nvPr>
        </p:nvSpPr>
        <p:spPr>
          <a:xfrm>
            <a:off x="5240337" y="1392669"/>
            <a:ext cx="3522663" cy="1143000"/>
          </a:xfrm>
        </p:spPr>
        <p:txBody>
          <a:bodyPr/>
          <a:lstStyle/>
          <a:p>
            <a:pPr marL="346061" indent="-346061" defTabSz="923888">
              <a:defRPr/>
            </a:pPr>
            <a:r>
              <a:rPr lang="en-US" sz="2400" dirty="0">
                <a:solidFill>
                  <a:srgbClr val="000000"/>
                </a:solidFill>
                <a:cs typeface="+mn-cs"/>
              </a:rPr>
              <a:t>Time (chronogram)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85875" y="1392669"/>
            <a:ext cx="2197100" cy="3570288"/>
            <a:chOff x="1285875" y="2103019"/>
            <a:chExt cx="2197100" cy="3570288"/>
          </a:xfrm>
        </p:grpSpPr>
        <p:sp>
          <p:nvSpPr>
            <p:cNvPr id="568350" name="Line 30"/>
            <p:cNvSpPr>
              <a:spLocks noChangeShapeType="1"/>
            </p:cNvSpPr>
            <p:nvPr/>
          </p:nvSpPr>
          <p:spPr bwMode="auto">
            <a:xfrm flipH="1">
              <a:off x="2192337" y="2331619"/>
              <a:ext cx="881063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 dirty="0">
                <a:latin typeface="Arial"/>
                <a:cs typeface="+mn-cs"/>
              </a:endParaRPr>
            </a:p>
          </p:txBody>
        </p:sp>
        <p:sp>
          <p:nvSpPr>
            <p:cNvPr id="568351" name="Line 31"/>
            <p:cNvSpPr>
              <a:spLocks noChangeShapeType="1"/>
            </p:cNvSpPr>
            <p:nvPr/>
          </p:nvSpPr>
          <p:spPr bwMode="auto">
            <a:xfrm>
              <a:off x="2192337" y="2331619"/>
              <a:ext cx="0" cy="7620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 dirty="0">
                <a:latin typeface="Arial"/>
                <a:cs typeface="+mn-cs"/>
              </a:endParaRPr>
            </a:p>
          </p:txBody>
        </p:sp>
        <p:sp>
          <p:nvSpPr>
            <p:cNvPr id="568352" name="Line 32"/>
            <p:cNvSpPr>
              <a:spLocks noChangeShapeType="1"/>
            </p:cNvSpPr>
            <p:nvPr/>
          </p:nvSpPr>
          <p:spPr bwMode="auto">
            <a:xfrm flipH="1">
              <a:off x="2192337" y="3093619"/>
              <a:ext cx="947738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 dirty="0">
                <a:latin typeface="Arial"/>
                <a:cs typeface="+mn-cs"/>
              </a:endParaRPr>
            </a:p>
          </p:txBody>
        </p:sp>
        <p:sp>
          <p:nvSpPr>
            <p:cNvPr id="568353" name="Line 33"/>
            <p:cNvSpPr>
              <a:spLocks noChangeShapeType="1"/>
            </p:cNvSpPr>
            <p:nvPr/>
          </p:nvSpPr>
          <p:spPr bwMode="auto">
            <a:xfrm flipH="1">
              <a:off x="1920875" y="2712619"/>
              <a:ext cx="271462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 dirty="0">
                <a:latin typeface="Arial"/>
                <a:cs typeface="+mn-cs"/>
              </a:endParaRPr>
            </a:p>
          </p:txBody>
        </p:sp>
        <p:sp>
          <p:nvSpPr>
            <p:cNvPr id="568354" name="Line 34"/>
            <p:cNvSpPr>
              <a:spLocks noChangeShapeType="1"/>
            </p:cNvSpPr>
            <p:nvPr/>
          </p:nvSpPr>
          <p:spPr bwMode="auto">
            <a:xfrm>
              <a:off x="1920875" y="2712619"/>
              <a:ext cx="0" cy="13716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 dirty="0">
                <a:latin typeface="Arial"/>
                <a:cs typeface="+mn-cs"/>
              </a:endParaRPr>
            </a:p>
          </p:txBody>
        </p:sp>
        <p:sp>
          <p:nvSpPr>
            <p:cNvPr id="568355" name="Line 35"/>
            <p:cNvSpPr>
              <a:spLocks noChangeShapeType="1"/>
            </p:cNvSpPr>
            <p:nvPr/>
          </p:nvSpPr>
          <p:spPr bwMode="auto">
            <a:xfrm>
              <a:off x="1920875" y="4084219"/>
              <a:ext cx="12192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 dirty="0">
                <a:latin typeface="Arial"/>
                <a:cs typeface="+mn-cs"/>
              </a:endParaRPr>
            </a:p>
          </p:txBody>
        </p:sp>
        <p:sp>
          <p:nvSpPr>
            <p:cNvPr id="568356" name="Line 36"/>
            <p:cNvSpPr>
              <a:spLocks noChangeShapeType="1"/>
            </p:cNvSpPr>
            <p:nvPr/>
          </p:nvSpPr>
          <p:spPr bwMode="auto">
            <a:xfrm flipH="1">
              <a:off x="1514475" y="3398419"/>
              <a:ext cx="4064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 dirty="0">
                <a:latin typeface="Arial"/>
                <a:cs typeface="+mn-cs"/>
              </a:endParaRPr>
            </a:p>
          </p:txBody>
        </p:sp>
        <p:sp>
          <p:nvSpPr>
            <p:cNvPr id="568357" name="Rectangle 37"/>
            <p:cNvSpPr>
              <a:spLocks noChangeArrowheads="1"/>
            </p:cNvSpPr>
            <p:nvPr/>
          </p:nvSpPr>
          <p:spPr bwMode="auto">
            <a:xfrm>
              <a:off x="3276600" y="3931819"/>
              <a:ext cx="206375" cy="325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 anchor="ctr"/>
            <a:lstStyle/>
            <a:p>
              <a:pPr defTabSz="923888">
                <a:defRPr/>
              </a:pPr>
              <a:r>
                <a:rPr lang="en-US" sz="3200" b="1" dirty="0">
                  <a:solidFill>
                    <a:srgbClr val="000000"/>
                  </a:solidFill>
                  <a:latin typeface="Arial"/>
                  <a:cs typeface="+mn-cs"/>
                </a:rPr>
                <a:t>A</a:t>
              </a:r>
              <a:endParaRPr lang="en-US" sz="3200" dirty="0">
                <a:solidFill>
                  <a:srgbClr val="000000"/>
                </a:solidFill>
                <a:latin typeface="Arial"/>
                <a:cs typeface="+mn-cs"/>
              </a:endParaRPr>
            </a:p>
          </p:txBody>
        </p:sp>
        <p:sp>
          <p:nvSpPr>
            <p:cNvPr id="568358" name="Rectangle 38"/>
            <p:cNvSpPr>
              <a:spLocks noChangeArrowheads="1"/>
            </p:cNvSpPr>
            <p:nvPr/>
          </p:nvSpPr>
          <p:spPr bwMode="auto">
            <a:xfrm>
              <a:off x="3208337" y="2103019"/>
              <a:ext cx="207963" cy="325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 anchor="ctr"/>
            <a:lstStyle/>
            <a:p>
              <a:pPr defTabSz="923888">
                <a:defRPr/>
              </a:pPr>
              <a:r>
                <a:rPr lang="en-US" sz="3200" b="1" dirty="0">
                  <a:solidFill>
                    <a:srgbClr val="000000"/>
                  </a:solidFill>
                  <a:latin typeface="Arial"/>
                  <a:cs typeface="+mn-cs"/>
                </a:rPr>
                <a:t>B</a:t>
              </a:r>
              <a:endParaRPr lang="en-US" sz="3200" dirty="0">
                <a:solidFill>
                  <a:srgbClr val="000000"/>
                </a:solidFill>
                <a:latin typeface="Arial"/>
                <a:cs typeface="+mn-cs"/>
              </a:endParaRPr>
            </a:p>
          </p:txBody>
        </p:sp>
        <p:sp>
          <p:nvSpPr>
            <p:cNvPr id="568359" name="Rectangle 39"/>
            <p:cNvSpPr>
              <a:spLocks noChangeArrowheads="1"/>
            </p:cNvSpPr>
            <p:nvPr/>
          </p:nvSpPr>
          <p:spPr bwMode="auto">
            <a:xfrm>
              <a:off x="3276600" y="2941219"/>
              <a:ext cx="206375" cy="3254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 anchor="ctr"/>
            <a:lstStyle/>
            <a:p>
              <a:pPr defTabSz="923888">
                <a:defRPr/>
              </a:pPr>
              <a:r>
                <a:rPr lang="en-US" sz="3200" b="1" dirty="0">
                  <a:solidFill>
                    <a:srgbClr val="000000"/>
                  </a:solidFill>
                  <a:latin typeface="Arial"/>
                  <a:cs typeface="+mn-cs"/>
                </a:rPr>
                <a:t>C</a:t>
              </a:r>
              <a:endParaRPr lang="en-US" sz="3200" dirty="0">
                <a:solidFill>
                  <a:srgbClr val="000000"/>
                </a:solidFill>
                <a:latin typeface="Arial"/>
                <a:cs typeface="+mn-cs"/>
              </a:endParaRPr>
            </a:p>
          </p:txBody>
        </p:sp>
        <p:grpSp>
          <p:nvGrpSpPr>
            <p:cNvPr id="67598" name="Group 47"/>
            <p:cNvGrpSpPr>
              <a:grpSpLocks/>
            </p:cNvGrpSpPr>
            <p:nvPr/>
          </p:nvGrpSpPr>
          <p:grpSpPr bwMode="auto">
            <a:xfrm>
              <a:off x="1514475" y="4617619"/>
              <a:ext cx="1625600" cy="152400"/>
              <a:chOff x="1248" y="3408"/>
              <a:chExt cx="1152" cy="144"/>
            </a:xfrm>
          </p:grpSpPr>
          <p:sp>
            <p:nvSpPr>
              <p:cNvPr id="568360" name="Line 40"/>
              <p:cNvSpPr>
                <a:spLocks noChangeShapeType="1"/>
              </p:cNvSpPr>
              <p:nvPr/>
            </p:nvSpPr>
            <p:spPr bwMode="auto">
              <a:xfrm flipH="1">
                <a:off x="1248" y="3408"/>
                <a:ext cx="115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dirty="0">
                  <a:latin typeface="Arial"/>
                  <a:cs typeface="+mn-cs"/>
                </a:endParaRPr>
              </a:p>
            </p:txBody>
          </p:sp>
          <p:sp>
            <p:nvSpPr>
              <p:cNvPr id="568361" name="Line 41"/>
              <p:cNvSpPr>
                <a:spLocks noChangeShapeType="1"/>
              </p:cNvSpPr>
              <p:nvPr/>
            </p:nvSpPr>
            <p:spPr bwMode="auto">
              <a:xfrm>
                <a:off x="1248" y="3408"/>
                <a:ext cx="0" cy="144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dirty="0">
                  <a:latin typeface="Arial"/>
                  <a:cs typeface="+mn-cs"/>
                </a:endParaRPr>
              </a:p>
            </p:txBody>
          </p:sp>
          <p:sp>
            <p:nvSpPr>
              <p:cNvPr id="568362" name="Line 42"/>
              <p:cNvSpPr>
                <a:spLocks noChangeShapeType="1"/>
              </p:cNvSpPr>
              <p:nvPr/>
            </p:nvSpPr>
            <p:spPr bwMode="auto">
              <a:xfrm>
                <a:off x="2400" y="3408"/>
                <a:ext cx="0" cy="144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dirty="0">
                  <a:latin typeface="Arial"/>
                  <a:cs typeface="+mn-cs"/>
                </a:endParaRPr>
              </a:p>
            </p:txBody>
          </p:sp>
          <p:sp>
            <p:nvSpPr>
              <p:cNvPr id="568363" name="Line 43"/>
              <p:cNvSpPr>
                <a:spLocks noChangeShapeType="1"/>
              </p:cNvSpPr>
              <p:nvPr/>
            </p:nvSpPr>
            <p:spPr bwMode="auto">
              <a:xfrm>
                <a:off x="2016" y="3408"/>
                <a:ext cx="0" cy="144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dirty="0">
                  <a:latin typeface="Arial"/>
                  <a:cs typeface="+mn-cs"/>
                </a:endParaRPr>
              </a:p>
            </p:txBody>
          </p:sp>
          <p:sp>
            <p:nvSpPr>
              <p:cNvPr id="568364" name="Line 44"/>
              <p:cNvSpPr>
                <a:spLocks noChangeShapeType="1"/>
              </p:cNvSpPr>
              <p:nvPr/>
            </p:nvSpPr>
            <p:spPr bwMode="auto">
              <a:xfrm>
                <a:off x="1632" y="3408"/>
                <a:ext cx="0" cy="144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dirty="0">
                  <a:latin typeface="Arial"/>
                  <a:cs typeface="+mn-cs"/>
                </a:endParaRPr>
              </a:p>
            </p:txBody>
          </p:sp>
        </p:grpSp>
        <p:sp>
          <p:nvSpPr>
            <p:cNvPr id="568366" name="Rectangle 46"/>
            <p:cNvSpPr>
              <a:spLocks noChangeArrowheads="1"/>
            </p:cNvSpPr>
            <p:nvPr/>
          </p:nvSpPr>
          <p:spPr bwMode="auto">
            <a:xfrm>
              <a:off x="1404937" y="5303419"/>
              <a:ext cx="1839913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000000"/>
                  </a:solidFill>
                  <a:latin typeface="Arial"/>
                  <a:cs typeface="+mn-cs"/>
                </a:rPr>
                <a:t>Millions of years</a:t>
              </a:r>
            </a:p>
          </p:txBody>
        </p:sp>
        <p:sp>
          <p:nvSpPr>
            <p:cNvPr id="568368" name="Rectangle 48"/>
            <p:cNvSpPr>
              <a:spLocks noChangeArrowheads="1"/>
            </p:cNvSpPr>
            <p:nvPr/>
          </p:nvSpPr>
          <p:spPr bwMode="auto">
            <a:xfrm>
              <a:off x="2987675" y="4846219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000000"/>
                  </a:solidFill>
                  <a:latin typeface="Arial"/>
                  <a:cs typeface="+mn-cs"/>
                </a:rPr>
                <a:t>0</a:t>
              </a:r>
            </a:p>
          </p:txBody>
        </p:sp>
        <p:sp>
          <p:nvSpPr>
            <p:cNvPr id="568369" name="Rectangle 49"/>
            <p:cNvSpPr>
              <a:spLocks noChangeArrowheads="1"/>
            </p:cNvSpPr>
            <p:nvPr/>
          </p:nvSpPr>
          <p:spPr bwMode="auto">
            <a:xfrm>
              <a:off x="2381250" y="4846219"/>
              <a:ext cx="441325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000000"/>
                  </a:solidFill>
                  <a:latin typeface="Arial"/>
                  <a:cs typeface="+mn-cs"/>
                </a:rPr>
                <a:t>10</a:t>
              </a:r>
            </a:p>
          </p:txBody>
        </p:sp>
        <p:sp>
          <p:nvSpPr>
            <p:cNvPr id="568370" name="Rectangle 50"/>
            <p:cNvSpPr>
              <a:spLocks noChangeArrowheads="1"/>
            </p:cNvSpPr>
            <p:nvPr/>
          </p:nvSpPr>
          <p:spPr bwMode="auto">
            <a:xfrm>
              <a:off x="1827212" y="4846219"/>
              <a:ext cx="441325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000000"/>
                  </a:solidFill>
                  <a:latin typeface="Arial"/>
                  <a:cs typeface="+mn-cs"/>
                </a:rPr>
                <a:t>20</a:t>
              </a:r>
            </a:p>
          </p:txBody>
        </p:sp>
        <p:sp>
          <p:nvSpPr>
            <p:cNvPr id="568371" name="Rectangle 51"/>
            <p:cNvSpPr>
              <a:spLocks noChangeArrowheads="1"/>
            </p:cNvSpPr>
            <p:nvPr/>
          </p:nvSpPr>
          <p:spPr bwMode="auto">
            <a:xfrm>
              <a:off x="1285875" y="4846219"/>
              <a:ext cx="441325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000000"/>
                  </a:solidFill>
                  <a:latin typeface="Arial"/>
                  <a:cs typeface="+mn-cs"/>
                </a:rPr>
                <a:t>30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233183" y="247832"/>
            <a:ext cx="2340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Branch Lengths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2112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01364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 smtClean="0">
                <a:solidFill>
                  <a:schemeClr val="bg1">
                    <a:lumMod val="65000"/>
                  </a:schemeClr>
                </a:solidFill>
                <a:cs typeface="+mj-cs"/>
              </a:rPr>
              <a:t>Why do different trees provide different answers?</a:t>
            </a:r>
            <a:endParaRPr lang="en-US" sz="3200" dirty="0">
              <a:solidFill>
                <a:schemeClr val="bg1">
                  <a:lumMod val="65000"/>
                </a:schemeClr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45504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01364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>
                <a:solidFill>
                  <a:srgbClr val="BFBFBF"/>
                </a:solidFill>
                <a:cs typeface="+mj-cs"/>
              </a:rPr>
              <a:t>Why are phylogenies important to evolutionary biology?</a:t>
            </a:r>
            <a:br>
              <a:rPr lang="en-US" sz="3200" b="1" dirty="0">
                <a:solidFill>
                  <a:srgbClr val="BFBFBF"/>
                </a:solidFill>
                <a:cs typeface="+mj-cs"/>
              </a:rPr>
            </a:br>
            <a:endParaRPr lang="en-US" sz="3200" dirty="0">
              <a:solidFill>
                <a:srgbClr val="BFBFBF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39373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i_etal10fig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004930"/>
            <a:ext cx="7315200" cy="4951011"/>
          </a:xfrm>
          <a:prstGeom prst="rect">
            <a:avLst/>
          </a:prstGeom>
        </p:spPr>
      </p:pic>
      <p:sp>
        <p:nvSpPr>
          <p:cNvPr id="527366" name="Text Box 6"/>
          <p:cNvSpPr txBox="1">
            <a:spLocks noChangeArrowheads="1"/>
          </p:cNvSpPr>
          <p:nvPr/>
        </p:nvSpPr>
        <p:spPr bwMode="auto">
          <a:xfrm>
            <a:off x="1447800" y="695933"/>
            <a:ext cx="304800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91436" tIns="45718" rIns="91436" bIns="45718">
            <a:spAutoFit/>
          </a:bodyPr>
          <a:lstStyle/>
          <a:p>
            <a:pPr algn="ctr">
              <a:defRPr/>
            </a:pPr>
            <a:r>
              <a:rPr lang="en-US" b="1" dirty="0" smtClean="0">
                <a:solidFill>
                  <a:srgbClr val="000000"/>
                </a:solidFill>
                <a:latin typeface="Arial"/>
                <a:cs typeface="+mn-cs"/>
              </a:rPr>
              <a:t>Hearing gene tree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27367" name="Text Box 7"/>
          <p:cNvSpPr txBox="1">
            <a:spLocks noChangeArrowheads="1"/>
          </p:cNvSpPr>
          <p:nvPr/>
        </p:nvSpPr>
        <p:spPr bwMode="auto">
          <a:xfrm>
            <a:off x="5943600" y="695933"/>
            <a:ext cx="228600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91436" tIns="45718" rIns="91436" bIns="45718">
            <a:spAutoFit/>
          </a:bodyPr>
          <a:lstStyle/>
          <a:p>
            <a:pPr algn="ctr">
              <a:defRPr/>
            </a:pPr>
            <a:r>
              <a:rPr lang="en-US" b="1" dirty="0" smtClean="0">
                <a:solidFill>
                  <a:srgbClr val="000000"/>
                </a:solidFill>
                <a:latin typeface="Arial"/>
                <a:cs typeface="+mn-cs"/>
              </a:rPr>
              <a:t>Species tree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7" name="Rectangle 1030"/>
          <p:cNvSpPr>
            <a:spLocks noChangeArrowheads="1"/>
          </p:cNvSpPr>
          <p:nvPr/>
        </p:nvSpPr>
        <p:spPr bwMode="auto">
          <a:xfrm>
            <a:off x="0" y="6540500"/>
            <a:ext cx="3014663" cy="304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r>
              <a:rPr lang="en-US" sz="1200" dirty="0" smtClean="0">
                <a:solidFill>
                  <a:srgbClr val="000000"/>
                </a:solidFill>
                <a:latin typeface="Arial"/>
                <a:cs typeface="+mn-cs"/>
              </a:rPr>
              <a:t>Liu et al. 2010 </a:t>
            </a:r>
            <a:r>
              <a:rPr lang="en-US" sz="1200" i="1" dirty="0" err="1" smtClean="0">
                <a:solidFill>
                  <a:srgbClr val="000000"/>
                </a:solidFill>
                <a:latin typeface="Arial"/>
                <a:cs typeface="+mn-cs"/>
              </a:rPr>
              <a:t>Curr</a:t>
            </a:r>
            <a:r>
              <a:rPr lang="en-US" sz="1200" i="1" dirty="0" smtClean="0">
                <a:solidFill>
                  <a:srgbClr val="000000"/>
                </a:solidFill>
                <a:latin typeface="Arial"/>
                <a:cs typeface="+mn-cs"/>
              </a:rPr>
              <a:t> </a:t>
            </a:r>
            <a:r>
              <a:rPr lang="en-US" sz="1200" i="1" dirty="0" err="1" smtClean="0">
                <a:solidFill>
                  <a:srgbClr val="000000"/>
                </a:solidFill>
                <a:latin typeface="Arial"/>
                <a:cs typeface="+mn-cs"/>
              </a:rPr>
              <a:t>Biol</a:t>
            </a:r>
            <a:endParaRPr lang="en-US" sz="1200" i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262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icture 2" descr="Evolution-Fig-15-19-0.jpg                                      0012260DBioSystematics HD              ABA78158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6533" y="455613"/>
            <a:ext cx="7587545" cy="640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2915" name="Rectangle 3"/>
          <p:cNvSpPr>
            <a:spLocks noChangeArrowheads="1"/>
          </p:cNvSpPr>
          <p:nvPr/>
        </p:nvSpPr>
        <p:spPr bwMode="auto">
          <a:xfrm>
            <a:off x="48945" y="457200"/>
            <a:ext cx="2614267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0" dirty="0">
                <a:solidFill>
                  <a:srgbClr val="000000"/>
                </a:solidFill>
                <a:latin typeface="Arial"/>
                <a:cs typeface="+mn-cs"/>
              </a:rPr>
              <a:t>Gene phylogeny</a:t>
            </a:r>
          </a:p>
          <a:p>
            <a:pPr>
              <a:defRPr/>
            </a:pPr>
            <a:r>
              <a:rPr lang="en-US" sz="2400" b="0" dirty="0">
                <a:solidFill>
                  <a:srgbClr val="000000"/>
                </a:solidFill>
                <a:latin typeface="Arial"/>
                <a:cs typeface="+mn-cs"/>
              </a:rPr>
              <a:t>for individuals</a:t>
            </a:r>
          </a:p>
          <a:p>
            <a:pPr>
              <a:defRPr/>
            </a:pPr>
            <a:r>
              <a:rPr lang="en-US" sz="2400" b="0" dirty="0">
                <a:solidFill>
                  <a:srgbClr val="000000"/>
                </a:solidFill>
                <a:latin typeface="Arial"/>
                <a:cs typeface="+mn-cs"/>
              </a:rPr>
              <a:t>of two newly</a:t>
            </a:r>
          </a:p>
          <a:p>
            <a:pPr>
              <a:defRPr/>
            </a:pPr>
            <a:r>
              <a:rPr lang="en-US" sz="2400" b="0" dirty="0">
                <a:solidFill>
                  <a:srgbClr val="000000"/>
                </a:solidFill>
                <a:latin typeface="Arial"/>
                <a:cs typeface="+mn-cs"/>
              </a:rPr>
              <a:t>split populations</a:t>
            </a:r>
          </a:p>
          <a:p>
            <a:pPr>
              <a:defRPr/>
            </a:pPr>
            <a:r>
              <a:rPr lang="en-US" sz="2400" b="0" dirty="0">
                <a:solidFill>
                  <a:srgbClr val="000000"/>
                </a:solidFill>
                <a:latin typeface="Arial"/>
                <a:cs typeface="+mn-cs"/>
              </a:rPr>
              <a:t>gradually become</a:t>
            </a:r>
          </a:p>
          <a:p>
            <a:pPr>
              <a:defRPr/>
            </a:pPr>
            <a:r>
              <a:rPr lang="en-US" sz="2400" b="0" dirty="0">
                <a:solidFill>
                  <a:srgbClr val="000000"/>
                </a:solidFill>
                <a:latin typeface="Arial"/>
                <a:cs typeface="+mn-cs"/>
              </a:rPr>
              <a:t>monophyletic</a:t>
            </a:r>
          </a:p>
          <a:p>
            <a:pPr>
              <a:defRPr/>
            </a:pPr>
            <a:r>
              <a:rPr lang="en-US" sz="2400" b="0" dirty="0">
                <a:solidFill>
                  <a:srgbClr val="000000"/>
                </a:solidFill>
                <a:latin typeface="Arial"/>
                <a:cs typeface="+mn-cs"/>
              </a:rPr>
              <a:t>over time</a:t>
            </a:r>
          </a:p>
          <a:p>
            <a:pPr>
              <a:defRPr/>
            </a:pPr>
            <a:r>
              <a:rPr lang="en-US" sz="2400" b="0" dirty="0">
                <a:solidFill>
                  <a:srgbClr val="000000"/>
                </a:solidFill>
                <a:latin typeface="Arial"/>
                <a:cs typeface="+mn-cs"/>
              </a:rPr>
              <a:t>through extinction</a:t>
            </a:r>
          </a:p>
          <a:p>
            <a:pPr>
              <a:defRPr/>
            </a:pPr>
            <a:r>
              <a:rPr lang="en-US" sz="2400" b="0" dirty="0">
                <a:solidFill>
                  <a:srgbClr val="000000"/>
                </a:solidFill>
                <a:latin typeface="Arial"/>
                <a:cs typeface="+mn-cs"/>
              </a:rPr>
              <a:t>(drift) of alleles</a:t>
            </a:r>
            <a:r>
              <a:rPr lang="en-US" sz="2000" b="0" dirty="0">
                <a:solidFill>
                  <a:srgbClr val="000000"/>
                </a:solidFill>
                <a:latin typeface="Arial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7034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01364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 smtClean="0">
                <a:solidFill>
                  <a:schemeClr val="bg1">
                    <a:lumMod val="65000"/>
                  </a:schemeClr>
                </a:solidFill>
                <a:cs typeface="+mj-cs"/>
              </a:rPr>
              <a:t>Estimating Phylogenies</a:t>
            </a:r>
            <a:endParaRPr lang="en-US" sz="3200" dirty="0">
              <a:solidFill>
                <a:schemeClr val="bg1">
                  <a:lumMod val="65000"/>
                </a:schemeClr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01242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6577238"/>
              </p:ext>
            </p:extLst>
          </p:nvPr>
        </p:nvGraphicFramePr>
        <p:xfrm>
          <a:off x="709780" y="1897512"/>
          <a:ext cx="8140230" cy="3472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Document" r:id="rId3" imgW="5626100" imgH="2400300" progId="Word.Document.12">
                  <p:embed/>
                </p:oleObj>
              </mc:Choice>
              <mc:Fallback>
                <p:oleObj name="Document" r:id="rId3" imgW="5626100" imgH="2400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780" y="1897512"/>
                        <a:ext cx="8140230" cy="3472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09780" y="1390957"/>
            <a:ext cx="4944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Morphological Data Set of Discrete Characters</a:t>
            </a:r>
            <a:endParaRPr lang="en-US" dirty="0"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3183" y="247832"/>
            <a:ext cx="1689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Characters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5865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0781" y="773548"/>
            <a:ext cx="2840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Molecular Sequence Data</a:t>
            </a:r>
            <a:endParaRPr lang="en-US" dirty="0">
              <a:latin typeface="Arial"/>
            </a:endParaRPr>
          </a:p>
        </p:txBody>
      </p:sp>
      <p:pic>
        <p:nvPicPr>
          <p:cNvPr id="4" name="Picture 3" descr="Pictur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8" r="27367" b="12207"/>
          <a:stretch>
            <a:fillRect/>
          </a:stretch>
        </p:blipFill>
        <p:spPr bwMode="auto">
          <a:xfrm>
            <a:off x="1031770" y="1158571"/>
            <a:ext cx="7045536" cy="5013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3183" y="247832"/>
            <a:ext cx="1689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Characters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9831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2660" y="1356385"/>
            <a:ext cx="2840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Molecular Sequence Data</a:t>
            </a:r>
            <a:endParaRPr lang="en-US" dirty="0">
              <a:latin typeface="Arial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80" t="51826" r="13335" b="35459"/>
          <a:stretch/>
        </p:blipFill>
        <p:spPr bwMode="auto">
          <a:xfrm>
            <a:off x="910909" y="1725717"/>
            <a:ext cx="7606694" cy="28439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3183" y="247832"/>
            <a:ext cx="1689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Characters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811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5820451"/>
              </p:ext>
            </p:extLst>
          </p:nvPr>
        </p:nvGraphicFramePr>
        <p:xfrm>
          <a:off x="2055628" y="1399336"/>
          <a:ext cx="562610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5" name="Document" r:id="rId3" imgW="5626100" imgH="1104900" progId="Word.Document.12">
                  <p:embed/>
                </p:oleObj>
              </mc:Choice>
              <mc:Fallback>
                <p:oleObj name="Document" r:id="rId3" imgW="5626100" imgH="1104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55628" y="1399336"/>
                        <a:ext cx="562610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1031328" y="3146726"/>
            <a:ext cx="7146745" cy="2148256"/>
            <a:chOff x="977156" y="1793965"/>
            <a:chExt cx="7146745" cy="2148256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30353" y="2163297"/>
              <a:ext cx="976849" cy="171668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>
              <a:off x="1967014" y="2163297"/>
              <a:ext cx="1019818" cy="140850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589209" y="2163297"/>
              <a:ext cx="670945" cy="107467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229098" y="2163297"/>
              <a:ext cx="404694" cy="61409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977156" y="1793965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o</a:t>
              </a:r>
              <a:endParaRPr lang="en-US" dirty="0">
                <a:latin typeface="Arial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435950" y="1793965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a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76126" y="1793965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b</a:t>
              </a:r>
              <a:endParaRPr lang="en-US" dirty="0">
                <a:latin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39214" y="179396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c</a:t>
              </a:r>
              <a:endParaRPr lang="en-US" dirty="0">
                <a:latin typeface="Arial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568753" y="2225540"/>
              <a:ext cx="976849" cy="171668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4405414" y="2225540"/>
              <a:ext cx="1019818" cy="140850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027609" y="2225540"/>
              <a:ext cx="670945" cy="107467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667498" y="2225540"/>
              <a:ext cx="404694" cy="61409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3415556" y="185620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o</a:t>
              </a:r>
              <a:endParaRPr lang="en-US" dirty="0">
                <a:latin typeface="Arial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74350" y="185620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b</a:t>
              </a:r>
              <a:endParaRPr lang="en-US" dirty="0">
                <a:latin typeface="Arial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514526" y="185620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a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277614" y="18562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c</a:t>
              </a:r>
              <a:endParaRPr lang="en-US" dirty="0">
                <a:latin typeface="Arial"/>
              </a:endParaRP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6101996" y="2218260"/>
              <a:ext cx="976849" cy="171668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6938657" y="2218260"/>
              <a:ext cx="1019818" cy="140850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6592601" y="2218260"/>
              <a:ext cx="670945" cy="107467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7200741" y="2218260"/>
              <a:ext cx="404694" cy="61409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948799" y="184892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o</a:t>
              </a:r>
              <a:endParaRPr lang="en-US" dirty="0">
                <a:latin typeface="Arial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407593" y="184892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c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047769" y="184892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a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810857" y="184892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b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568777" y="2673122"/>
            <a:ext cx="1749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For character 4</a:t>
            </a:r>
            <a:endParaRPr lang="en-US" dirty="0">
              <a:latin typeface="Arial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2325055" y="4130155"/>
            <a:ext cx="314274" cy="237478"/>
          </a:xfrm>
          <a:prstGeom prst="line">
            <a:avLst/>
          </a:pr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459586" y="4652971"/>
            <a:ext cx="293140" cy="333838"/>
          </a:xfrm>
          <a:prstGeom prst="line">
            <a:avLst/>
          </a:pr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6788614" y="3824189"/>
            <a:ext cx="313327" cy="305966"/>
          </a:xfrm>
          <a:prstGeom prst="line">
            <a:avLst/>
          </a:pr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467179" y="5494683"/>
            <a:ext cx="1282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Length = 1</a:t>
            </a:r>
            <a:endParaRPr lang="en-US" dirty="0">
              <a:latin typeface="Arial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987987" y="5495219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Length = 2</a:t>
            </a:r>
            <a:endParaRPr lang="en-US" dirty="0">
              <a:latin typeface="Arial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552306" y="5494683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Length = 2</a:t>
            </a:r>
            <a:endParaRPr lang="en-US" dirty="0">
              <a:latin typeface="Arial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4698626" y="3695720"/>
            <a:ext cx="427738" cy="249398"/>
          </a:xfrm>
          <a:prstGeom prst="line">
            <a:avLst/>
          </a:pr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637675" y="3626114"/>
            <a:ext cx="454707" cy="392949"/>
          </a:xfrm>
          <a:prstGeom prst="line">
            <a:avLst/>
          </a:pr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33183" y="247832"/>
            <a:ext cx="1638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Parsimony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1470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6126436"/>
              </p:ext>
            </p:extLst>
          </p:nvPr>
        </p:nvGraphicFramePr>
        <p:xfrm>
          <a:off x="2055628" y="1399336"/>
          <a:ext cx="562610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1" name="Document" r:id="rId3" imgW="5626100" imgH="1104900" progId="Word.Document.12">
                  <p:embed/>
                </p:oleObj>
              </mc:Choice>
              <mc:Fallback>
                <p:oleObj name="Document" r:id="rId3" imgW="5626100" imgH="1104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55628" y="1399336"/>
                        <a:ext cx="562610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1031328" y="3146726"/>
            <a:ext cx="7146745" cy="2148256"/>
            <a:chOff x="977156" y="1793965"/>
            <a:chExt cx="7146745" cy="2148256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30353" y="2163297"/>
              <a:ext cx="976849" cy="171668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>
              <a:off x="1967014" y="2163297"/>
              <a:ext cx="1019818" cy="140850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589209" y="2163297"/>
              <a:ext cx="670945" cy="107467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229098" y="2163297"/>
              <a:ext cx="404694" cy="61409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977156" y="1793965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o</a:t>
              </a:r>
              <a:endParaRPr lang="en-US" dirty="0">
                <a:latin typeface="Arial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435950" y="1793965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a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76126" y="1793965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b</a:t>
              </a:r>
              <a:endParaRPr lang="en-US" dirty="0">
                <a:latin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39214" y="179396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c</a:t>
              </a:r>
              <a:endParaRPr lang="en-US" dirty="0">
                <a:latin typeface="Arial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568753" y="2225540"/>
              <a:ext cx="976849" cy="171668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4405414" y="2225540"/>
              <a:ext cx="1019818" cy="140850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027609" y="2225540"/>
              <a:ext cx="670945" cy="107467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667498" y="2225540"/>
              <a:ext cx="404694" cy="61409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3415556" y="185620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o</a:t>
              </a:r>
              <a:endParaRPr lang="en-US" dirty="0">
                <a:latin typeface="Arial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74350" y="185620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b</a:t>
              </a:r>
              <a:endParaRPr lang="en-US" dirty="0">
                <a:latin typeface="Arial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514526" y="185620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a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277614" y="18562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c</a:t>
              </a:r>
              <a:endParaRPr lang="en-US" dirty="0">
                <a:latin typeface="Arial"/>
              </a:endParaRP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6101996" y="2218260"/>
              <a:ext cx="976849" cy="171668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6938657" y="2218260"/>
              <a:ext cx="1019818" cy="140850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6592601" y="2218260"/>
              <a:ext cx="670945" cy="107467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7200741" y="2218260"/>
              <a:ext cx="404694" cy="61409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948799" y="184892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</a:rPr>
                <a:t>o</a:t>
              </a:r>
              <a:endParaRPr lang="en-US" dirty="0">
                <a:latin typeface="Arial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407593" y="184892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c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047769" y="184892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a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810857" y="1848928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/>
                </a:rPr>
                <a:t>b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568777" y="2673122"/>
            <a:ext cx="1749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For character 1</a:t>
            </a:r>
            <a:endParaRPr lang="en-US" dirty="0">
              <a:latin typeface="Arial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2283270" y="3578301"/>
            <a:ext cx="298240" cy="273500"/>
          </a:xfrm>
          <a:prstGeom prst="line">
            <a:avLst/>
          </a:pr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4175150" y="3911618"/>
            <a:ext cx="298240" cy="273500"/>
          </a:xfrm>
          <a:prstGeom prst="line">
            <a:avLst/>
          </a:pr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604218" y="3701704"/>
            <a:ext cx="408429" cy="285634"/>
          </a:xfrm>
          <a:prstGeom prst="line">
            <a:avLst/>
          </a:pr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467179" y="5494683"/>
            <a:ext cx="1282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Length = 1</a:t>
            </a:r>
            <a:endParaRPr lang="en-US" dirty="0">
              <a:latin typeface="Arial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987987" y="5495219"/>
            <a:ext cx="1282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Length = 1</a:t>
            </a:r>
            <a:endParaRPr lang="en-US" dirty="0">
              <a:latin typeface="Arial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552306" y="5494683"/>
            <a:ext cx="1282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Length = 1</a:t>
            </a:r>
            <a:endParaRPr lang="en-US" dirty="0">
              <a:latin typeface="Arial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3183" y="247832"/>
            <a:ext cx="1638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Parsimony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6271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0760044"/>
              </p:ext>
            </p:extLst>
          </p:nvPr>
        </p:nvGraphicFramePr>
        <p:xfrm>
          <a:off x="2055628" y="1399336"/>
          <a:ext cx="562610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0" name="Document" r:id="rId3" imgW="5626100" imgH="1104900" progId="Word.Document.12">
                  <p:embed/>
                </p:oleObj>
              </mc:Choice>
              <mc:Fallback>
                <p:oleObj name="Document" r:id="rId3" imgW="5626100" imgH="1104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55628" y="1399336"/>
                        <a:ext cx="5626100" cy="110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240655"/>
              </p:ext>
            </p:extLst>
          </p:nvPr>
        </p:nvGraphicFramePr>
        <p:xfrm>
          <a:off x="1510462" y="2946993"/>
          <a:ext cx="5626100" cy="146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1" name="Document" r:id="rId5" imgW="5626100" imgH="1460500" progId="Word.Document.12">
                  <p:embed/>
                </p:oleObj>
              </mc:Choice>
              <mc:Fallback>
                <p:oleObj name="Document" r:id="rId5" imgW="5626100" imgH="1460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10462" y="2946993"/>
                        <a:ext cx="5626100" cy="146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7316580" y="3085050"/>
            <a:ext cx="13644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</a:rPr>
              <a:t>Tree 1 = 9</a:t>
            </a:r>
          </a:p>
          <a:p>
            <a:r>
              <a:rPr lang="en-US" dirty="0">
                <a:latin typeface="Arial"/>
              </a:rPr>
              <a:t>Tree 2 = 10</a:t>
            </a:r>
          </a:p>
          <a:p>
            <a:r>
              <a:rPr lang="en-US" dirty="0">
                <a:latin typeface="Arial"/>
              </a:rPr>
              <a:t>Tree 3 = 7</a:t>
            </a:r>
          </a:p>
          <a:p>
            <a:endParaRPr lang="en-US" dirty="0">
              <a:latin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3183" y="247832"/>
            <a:ext cx="1638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Parsimony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9142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7738" y="1113589"/>
            <a:ext cx="7518400" cy="1447800"/>
          </a:xfrm>
        </p:spPr>
        <p:txBody>
          <a:bodyPr/>
          <a:lstStyle/>
          <a:p>
            <a:pPr marL="0" indent="0" defTabSz="923888">
              <a:buFontTx/>
              <a:buNone/>
              <a:defRPr/>
            </a:pPr>
            <a:r>
              <a:rPr lang="en-US" sz="2400" dirty="0" smtClean="0">
                <a:solidFill>
                  <a:srgbClr val="000000"/>
                </a:solidFill>
                <a:latin typeface="Helvetica" charset="0"/>
                <a:cs typeface="+mn-cs"/>
              </a:rPr>
              <a:t>A strict </a:t>
            </a:r>
            <a:r>
              <a:rPr lang="en-US" sz="2400" dirty="0">
                <a:solidFill>
                  <a:srgbClr val="000000"/>
                </a:solidFill>
                <a:latin typeface="Helvetica" charset="0"/>
                <a:cs typeface="+mn-cs"/>
              </a:rPr>
              <a:t>consensus </a:t>
            </a:r>
            <a:r>
              <a:rPr lang="en-US" sz="2400" dirty="0" smtClean="0">
                <a:solidFill>
                  <a:srgbClr val="000000"/>
                </a:solidFill>
                <a:latin typeface="Helvetica" charset="0"/>
                <a:cs typeface="+mn-cs"/>
              </a:rPr>
              <a:t>tree shows </a:t>
            </a:r>
            <a:r>
              <a:rPr lang="en-US" sz="2400" dirty="0">
                <a:solidFill>
                  <a:srgbClr val="000000"/>
                </a:solidFill>
                <a:latin typeface="Helvetica" charset="0"/>
                <a:cs typeface="+mn-cs"/>
              </a:rPr>
              <a:t>only branches found in all fundamental </a:t>
            </a:r>
            <a:r>
              <a:rPr lang="en-US" sz="2400" dirty="0" smtClean="0">
                <a:solidFill>
                  <a:srgbClr val="000000"/>
                </a:solidFill>
                <a:latin typeface="Helvetica" charset="0"/>
                <a:cs typeface="+mn-cs"/>
              </a:rPr>
              <a:t>(</a:t>
            </a:r>
            <a:r>
              <a:rPr lang="en-US" sz="2400" i="1" dirty="0" smtClean="0">
                <a:solidFill>
                  <a:srgbClr val="000000"/>
                </a:solidFill>
                <a:latin typeface="Helvetica" charset="0"/>
                <a:cs typeface="+mn-cs"/>
              </a:rPr>
              <a:t>i.e.</a:t>
            </a:r>
            <a:r>
              <a:rPr lang="en-US" sz="2400" i="1" dirty="0">
                <a:solidFill>
                  <a:srgbClr val="000000"/>
                </a:solidFill>
                <a:latin typeface="Helvetica" charset="0"/>
                <a:cs typeface="+mn-cs"/>
              </a:rPr>
              <a:t>, </a:t>
            </a:r>
            <a:r>
              <a:rPr lang="en-US" sz="2400" dirty="0">
                <a:solidFill>
                  <a:srgbClr val="000000"/>
                </a:solidFill>
                <a:latin typeface="Helvetica" charset="0"/>
                <a:cs typeface="+mn-cs"/>
              </a:rPr>
              <a:t>shortest) trees, other branches are unresolved (</a:t>
            </a:r>
            <a:r>
              <a:rPr lang="en-US" sz="2400" dirty="0" err="1">
                <a:solidFill>
                  <a:srgbClr val="000000"/>
                </a:solidFill>
                <a:latin typeface="Helvetica" charset="0"/>
                <a:cs typeface="+mn-cs"/>
              </a:rPr>
              <a:t>polytomy</a:t>
            </a:r>
            <a:r>
              <a:rPr lang="en-US" sz="2400" dirty="0">
                <a:solidFill>
                  <a:srgbClr val="000000"/>
                </a:solidFill>
                <a:latin typeface="Helvetica" charset="0"/>
                <a:cs typeface="+mn-cs"/>
              </a:rPr>
              <a:t>)</a:t>
            </a:r>
            <a:endParaRPr lang="en-US" sz="2800" b="1" dirty="0">
              <a:solidFill>
                <a:srgbClr val="000000"/>
              </a:solidFill>
              <a:latin typeface="Helvetica" charset="0"/>
              <a:cs typeface="+mn-cs"/>
            </a:endParaRPr>
          </a:p>
        </p:txBody>
      </p:sp>
      <p:sp>
        <p:nvSpPr>
          <p:cNvPr id="599044" name="Line 4"/>
          <p:cNvSpPr>
            <a:spLocks noChangeShapeType="1"/>
          </p:cNvSpPr>
          <p:nvPr/>
        </p:nvSpPr>
        <p:spPr bwMode="auto">
          <a:xfrm flipH="1">
            <a:off x="744538" y="4161589"/>
            <a:ext cx="1287462" cy="1295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45" name="Line 5"/>
          <p:cNvSpPr>
            <a:spLocks noChangeShapeType="1"/>
          </p:cNvSpPr>
          <p:nvPr/>
        </p:nvSpPr>
        <p:spPr bwMode="auto">
          <a:xfrm>
            <a:off x="406400" y="4237789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46" name="Line 6"/>
          <p:cNvSpPr>
            <a:spLocks noChangeShapeType="1"/>
          </p:cNvSpPr>
          <p:nvPr/>
        </p:nvSpPr>
        <p:spPr bwMode="auto">
          <a:xfrm>
            <a:off x="947738" y="4161589"/>
            <a:ext cx="406400" cy="685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47" name="Line 7"/>
          <p:cNvSpPr>
            <a:spLocks noChangeShapeType="1"/>
          </p:cNvSpPr>
          <p:nvPr/>
        </p:nvSpPr>
        <p:spPr bwMode="auto">
          <a:xfrm>
            <a:off x="1422400" y="4161589"/>
            <a:ext cx="20320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48" name="Rectangle 8"/>
          <p:cNvSpPr>
            <a:spLocks noChangeArrowheads="1"/>
          </p:cNvSpPr>
          <p:nvPr/>
        </p:nvSpPr>
        <p:spPr bwMode="auto">
          <a:xfrm>
            <a:off x="1828800" y="37043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D</a:t>
            </a:r>
          </a:p>
        </p:txBody>
      </p:sp>
      <p:sp>
        <p:nvSpPr>
          <p:cNvPr id="599049" name="Rectangle 9"/>
          <p:cNvSpPr>
            <a:spLocks noChangeArrowheads="1"/>
          </p:cNvSpPr>
          <p:nvPr/>
        </p:nvSpPr>
        <p:spPr bwMode="auto">
          <a:xfrm>
            <a:off x="1219200" y="3704389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C</a:t>
            </a:r>
          </a:p>
        </p:txBody>
      </p:sp>
      <p:sp>
        <p:nvSpPr>
          <p:cNvPr id="599050" name="Rectangle 10"/>
          <p:cNvSpPr>
            <a:spLocks noChangeArrowheads="1"/>
          </p:cNvSpPr>
          <p:nvPr/>
        </p:nvSpPr>
        <p:spPr bwMode="auto">
          <a:xfrm>
            <a:off x="677863" y="3704389"/>
            <a:ext cx="406400" cy="29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A</a:t>
            </a:r>
          </a:p>
        </p:txBody>
      </p:sp>
      <p:sp>
        <p:nvSpPr>
          <p:cNvPr id="599051" name="Rectangle 11"/>
          <p:cNvSpPr>
            <a:spLocks noChangeArrowheads="1"/>
          </p:cNvSpPr>
          <p:nvPr/>
        </p:nvSpPr>
        <p:spPr bwMode="auto">
          <a:xfrm>
            <a:off x="203200" y="37043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B</a:t>
            </a:r>
          </a:p>
        </p:txBody>
      </p:sp>
      <p:sp>
        <p:nvSpPr>
          <p:cNvPr id="599052" name="Line 12"/>
          <p:cNvSpPr>
            <a:spLocks noChangeShapeType="1"/>
          </p:cNvSpPr>
          <p:nvPr/>
        </p:nvSpPr>
        <p:spPr bwMode="auto">
          <a:xfrm flipH="1">
            <a:off x="2776538" y="4161589"/>
            <a:ext cx="1287462" cy="1295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53" name="Line 13"/>
          <p:cNvSpPr>
            <a:spLocks noChangeShapeType="1"/>
          </p:cNvSpPr>
          <p:nvPr/>
        </p:nvSpPr>
        <p:spPr bwMode="auto">
          <a:xfrm>
            <a:off x="2438400" y="4237789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54" name="Line 14"/>
          <p:cNvSpPr>
            <a:spLocks noChangeShapeType="1"/>
          </p:cNvSpPr>
          <p:nvPr/>
        </p:nvSpPr>
        <p:spPr bwMode="auto">
          <a:xfrm>
            <a:off x="2979738" y="4161589"/>
            <a:ext cx="406400" cy="685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55" name="Line 15"/>
          <p:cNvSpPr>
            <a:spLocks noChangeShapeType="1"/>
          </p:cNvSpPr>
          <p:nvPr/>
        </p:nvSpPr>
        <p:spPr bwMode="auto">
          <a:xfrm>
            <a:off x="3454400" y="4161589"/>
            <a:ext cx="20320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56" name="Rectangle 16"/>
          <p:cNvSpPr>
            <a:spLocks noChangeArrowheads="1"/>
          </p:cNvSpPr>
          <p:nvPr/>
        </p:nvSpPr>
        <p:spPr bwMode="auto">
          <a:xfrm>
            <a:off x="3860800" y="37043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D</a:t>
            </a:r>
          </a:p>
        </p:txBody>
      </p:sp>
      <p:sp>
        <p:nvSpPr>
          <p:cNvPr id="599057" name="Rectangle 17"/>
          <p:cNvSpPr>
            <a:spLocks noChangeArrowheads="1"/>
          </p:cNvSpPr>
          <p:nvPr/>
        </p:nvSpPr>
        <p:spPr bwMode="auto">
          <a:xfrm>
            <a:off x="3251200" y="3704389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C</a:t>
            </a:r>
          </a:p>
        </p:txBody>
      </p:sp>
      <p:sp>
        <p:nvSpPr>
          <p:cNvPr id="599058" name="Rectangle 18"/>
          <p:cNvSpPr>
            <a:spLocks noChangeArrowheads="1"/>
          </p:cNvSpPr>
          <p:nvPr/>
        </p:nvSpPr>
        <p:spPr bwMode="auto">
          <a:xfrm>
            <a:off x="2709863" y="3704389"/>
            <a:ext cx="406400" cy="29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B</a:t>
            </a:r>
          </a:p>
        </p:txBody>
      </p:sp>
      <p:sp>
        <p:nvSpPr>
          <p:cNvPr id="599059" name="Rectangle 19"/>
          <p:cNvSpPr>
            <a:spLocks noChangeArrowheads="1"/>
          </p:cNvSpPr>
          <p:nvPr/>
        </p:nvSpPr>
        <p:spPr bwMode="auto">
          <a:xfrm>
            <a:off x="2235200" y="37805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A</a:t>
            </a:r>
          </a:p>
        </p:txBody>
      </p:sp>
      <p:sp>
        <p:nvSpPr>
          <p:cNvPr id="599060" name="Line 20"/>
          <p:cNvSpPr>
            <a:spLocks noChangeShapeType="1"/>
          </p:cNvSpPr>
          <p:nvPr/>
        </p:nvSpPr>
        <p:spPr bwMode="auto">
          <a:xfrm flipH="1">
            <a:off x="4876800" y="4161589"/>
            <a:ext cx="1354138" cy="1447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61" name="Line 21"/>
          <p:cNvSpPr>
            <a:spLocks noChangeShapeType="1"/>
          </p:cNvSpPr>
          <p:nvPr/>
        </p:nvSpPr>
        <p:spPr bwMode="auto">
          <a:xfrm>
            <a:off x="4605338" y="4237789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62" name="Line 22"/>
          <p:cNvSpPr>
            <a:spLocks noChangeShapeType="1"/>
          </p:cNvSpPr>
          <p:nvPr/>
        </p:nvSpPr>
        <p:spPr bwMode="auto">
          <a:xfrm flipH="1">
            <a:off x="4876800" y="4161589"/>
            <a:ext cx="271463" cy="4572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63" name="Line 23"/>
          <p:cNvSpPr>
            <a:spLocks noChangeShapeType="1"/>
          </p:cNvSpPr>
          <p:nvPr/>
        </p:nvSpPr>
        <p:spPr bwMode="auto">
          <a:xfrm>
            <a:off x="5621338" y="4161589"/>
            <a:ext cx="20320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64" name="Rectangle 24"/>
          <p:cNvSpPr>
            <a:spLocks noChangeArrowheads="1"/>
          </p:cNvSpPr>
          <p:nvPr/>
        </p:nvSpPr>
        <p:spPr bwMode="auto">
          <a:xfrm>
            <a:off x="4945063" y="37043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A</a:t>
            </a:r>
          </a:p>
        </p:txBody>
      </p:sp>
      <p:sp>
        <p:nvSpPr>
          <p:cNvPr id="599065" name="Rectangle 25"/>
          <p:cNvSpPr>
            <a:spLocks noChangeArrowheads="1"/>
          </p:cNvSpPr>
          <p:nvPr/>
        </p:nvSpPr>
        <p:spPr bwMode="auto">
          <a:xfrm>
            <a:off x="4335463" y="3704389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B</a:t>
            </a:r>
          </a:p>
        </p:txBody>
      </p:sp>
      <p:sp>
        <p:nvSpPr>
          <p:cNvPr id="599066" name="Rectangle 26"/>
          <p:cNvSpPr>
            <a:spLocks noChangeArrowheads="1"/>
          </p:cNvSpPr>
          <p:nvPr/>
        </p:nvSpPr>
        <p:spPr bwMode="auto">
          <a:xfrm>
            <a:off x="5418138" y="37043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C</a:t>
            </a:r>
          </a:p>
        </p:txBody>
      </p:sp>
      <p:sp>
        <p:nvSpPr>
          <p:cNvPr id="599067" name="Rectangle 27"/>
          <p:cNvSpPr>
            <a:spLocks noChangeArrowheads="1"/>
          </p:cNvSpPr>
          <p:nvPr/>
        </p:nvSpPr>
        <p:spPr bwMode="auto">
          <a:xfrm>
            <a:off x="6096000" y="37043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D</a:t>
            </a:r>
          </a:p>
        </p:txBody>
      </p:sp>
      <p:sp>
        <p:nvSpPr>
          <p:cNvPr id="599068" name="Line 28"/>
          <p:cNvSpPr>
            <a:spLocks noChangeShapeType="1"/>
          </p:cNvSpPr>
          <p:nvPr/>
        </p:nvSpPr>
        <p:spPr bwMode="auto">
          <a:xfrm flipH="1">
            <a:off x="7346950" y="4237789"/>
            <a:ext cx="1355725" cy="1447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69" name="Line 29"/>
          <p:cNvSpPr>
            <a:spLocks noChangeShapeType="1"/>
          </p:cNvSpPr>
          <p:nvPr/>
        </p:nvSpPr>
        <p:spPr bwMode="auto">
          <a:xfrm>
            <a:off x="7077075" y="4313989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70" name="Line 30"/>
          <p:cNvSpPr>
            <a:spLocks noChangeShapeType="1"/>
          </p:cNvSpPr>
          <p:nvPr/>
        </p:nvSpPr>
        <p:spPr bwMode="auto">
          <a:xfrm>
            <a:off x="7618413" y="4237789"/>
            <a:ext cx="68262" cy="1066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71" name="Line 31"/>
          <p:cNvSpPr>
            <a:spLocks noChangeShapeType="1"/>
          </p:cNvSpPr>
          <p:nvPr/>
        </p:nvSpPr>
        <p:spPr bwMode="auto">
          <a:xfrm>
            <a:off x="8093075" y="4237789"/>
            <a:ext cx="20320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599072" name="Rectangle 32"/>
          <p:cNvSpPr>
            <a:spLocks noChangeArrowheads="1"/>
          </p:cNvSpPr>
          <p:nvPr/>
        </p:nvSpPr>
        <p:spPr bwMode="auto">
          <a:xfrm>
            <a:off x="7415213" y="37805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A</a:t>
            </a:r>
          </a:p>
        </p:txBody>
      </p:sp>
      <p:sp>
        <p:nvSpPr>
          <p:cNvPr id="599073" name="Rectangle 33"/>
          <p:cNvSpPr>
            <a:spLocks noChangeArrowheads="1"/>
          </p:cNvSpPr>
          <p:nvPr/>
        </p:nvSpPr>
        <p:spPr bwMode="auto">
          <a:xfrm>
            <a:off x="6805613" y="3780589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B</a:t>
            </a:r>
          </a:p>
        </p:txBody>
      </p:sp>
      <p:sp>
        <p:nvSpPr>
          <p:cNvPr id="599074" name="Rectangle 34"/>
          <p:cNvSpPr>
            <a:spLocks noChangeArrowheads="1"/>
          </p:cNvSpPr>
          <p:nvPr/>
        </p:nvSpPr>
        <p:spPr bwMode="auto">
          <a:xfrm>
            <a:off x="7889875" y="37805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C</a:t>
            </a:r>
          </a:p>
        </p:txBody>
      </p:sp>
      <p:sp>
        <p:nvSpPr>
          <p:cNvPr id="599075" name="Rectangle 35"/>
          <p:cNvSpPr>
            <a:spLocks noChangeArrowheads="1"/>
          </p:cNvSpPr>
          <p:nvPr/>
        </p:nvSpPr>
        <p:spPr bwMode="auto">
          <a:xfrm>
            <a:off x="8566150" y="3780589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D</a:t>
            </a:r>
          </a:p>
        </p:txBody>
      </p:sp>
      <p:sp>
        <p:nvSpPr>
          <p:cNvPr id="599076" name="Rectangle 36"/>
          <p:cNvSpPr>
            <a:spLocks noChangeArrowheads="1"/>
          </p:cNvSpPr>
          <p:nvPr/>
        </p:nvSpPr>
        <p:spPr bwMode="auto">
          <a:xfrm>
            <a:off x="6367463" y="4694989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=</a:t>
            </a:r>
          </a:p>
        </p:txBody>
      </p:sp>
      <p:sp>
        <p:nvSpPr>
          <p:cNvPr id="599077" name="Rectangle 37"/>
          <p:cNvSpPr>
            <a:spLocks noChangeArrowheads="1"/>
          </p:cNvSpPr>
          <p:nvPr/>
        </p:nvSpPr>
        <p:spPr bwMode="auto">
          <a:xfrm>
            <a:off x="1828800" y="2942389"/>
            <a:ext cx="2979738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cs typeface="+mn-cs"/>
              </a:rPr>
              <a:t>fundamental trees</a:t>
            </a:r>
          </a:p>
        </p:txBody>
      </p:sp>
      <p:sp>
        <p:nvSpPr>
          <p:cNvPr id="599078" name="Rectangle 38"/>
          <p:cNvSpPr>
            <a:spLocks noChangeArrowheads="1"/>
          </p:cNvSpPr>
          <p:nvPr/>
        </p:nvSpPr>
        <p:spPr bwMode="auto">
          <a:xfrm>
            <a:off x="5943600" y="2713789"/>
            <a:ext cx="3065463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cs typeface="+mn-cs"/>
              </a:rPr>
              <a:t>strict consensus</a:t>
            </a:r>
          </a:p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cs typeface="+mn-cs"/>
              </a:rPr>
              <a:t>           tree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33183" y="247832"/>
            <a:ext cx="2579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Consensus Trees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2264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266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6332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>
                <a:solidFill>
                  <a:srgbClr val="BFBFBF"/>
                </a:solidFill>
                <a:cs typeface="+mj-cs"/>
              </a:rPr>
              <a:t>Why are phylogenies important to evolutionary biology?</a:t>
            </a:r>
            <a:br>
              <a:rPr lang="en-US" sz="3200" b="1" dirty="0">
                <a:solidFill>
                  <a:srgbClr val="BFBFBF"/>
                </a:solidFill>
                <a:cs typeface="+mj-cs"/>
              </a:rPr>
            </a:br>
            <a:r>
              <a:rPr lang="en-US" sz="3200" b="1" dirty="0">
                <a:solidFill>
                  <a:srgbClr val="BFBFBF"/>
                </a:solidFill>
                <a:cs typeface="+mj-cs"/>
              </a:rPr>
              <a:t>(4 reasons)</a:t>
            </a:r>
            <a:endParaRPr lang="en-US" sz="3200" dirty="0">
              <a:solidFill>
                <a:srgbClr val="BFBFBF"/>
              </a:solidFill>
              <a:cs typeface="+mj-cs"/>
            </a:endParaRPr>
          </a:p>
        </p:txBody>
      </p:sp>
      <p:sp>
        <p:nvSpPr>
          <p:cNvPr id="523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35027" y="2250030"/>
            <a:ext cx="7899373" cy="2209800"/>
          </a:xfrm>
        </p:spPr>
        <p:txBody>
          <a:bodyPr>
            <a:normAutofit fontScale="92500"/>
          </a:bodyPr>
          <a:lstStyle/>
          <a:p>
            <a:pPr marL="511175" indent="-449263" defTabSz="923888">
              <a:buFontTx/>
              <a:buNone/>
              <a:defRPr/>
            </a:pPr>
            <a:r>
              <a:rPr lang="en-US" sz="2600" b="1" dirty="0">
                <a:solidFill>
                  <a:srgbClr val="000000"/>
                </a:solidFill>
              </a:rPr>
              <a:t>1.  Phylogenies are necessary to tell us what evolutionary changes have </a:t>
            </a:r>
            <a:r>
              <a:rPr lang="en-US" sz="2600" b="1" dirty="0" smtClean="0">
                <a:solidFill>
                  <a:srgbClr val="000000"/>
                </a:solidFill>
              </a:rPr>
              <a:t>occurred</a:t>
            </a:r>
            <a:endParaRPr lang="en-US" sz="2600" b="1" dirty="0">
              <a:solidFill>
                <a:srgbClr val="000000"/>
              </a:solidFill>
            </a:endParaRPr>
          </a:p>
          <a:p>
            <a:pPr marL="346061" indent="-346061" defTabSz="923888">
              <a:buFontTx/>
              <a:buNone/>
              <a:defRPr/>
            </a:pPr>
            <a:endParaRPr lang="en-US" sz="1600" dirty="0">
              <a:solidFill>
                <a:srgbClr val="000000"/>
              </a:solidFill>
            </a:endParaRPr>
          </a:p>
          <a:p>
            <a:pPr marL="746111" lvl="1" indent="-346061" defTabSz="923888">
              <a:defRPr/>
            </a:pPr>
            <a:r>
              <a:rPr lang="en-US" sz="2400" dirty="0" smtClean="0"/>
              <a:t>Imagine a group </a:t>
            </a:r>
            <a:r>
              <a:rPr lang="en-US" sz="2400" dirty="0"/>
              <a:t>of 8 </a:t>
            </a:r>
            <a:r>
              <a:rPr lang="en-US" sz="2400" dirty="0" smtClean="0"/>
              <a:t>species</a:t>
            </a:r>
            <a:r>
              <a:rPr lang="en-US" sz="2400" dirty="0"/>
              <a:t> </a:t>
            </a:r>
            <a:r>
              <a:rPr lang="en-US" sz="2400" dirty="0" smtClean="0"/>
              <a:t>in which 4 </a:t>
            </a:r>
            <a:r>
              <a:rPr lang="en-US" sz="2400" dirty="0"/>
              <a:t>species have a </a:t>
            </a:r>
            <a:r>
              <a:rPr lang="en-US" sz="2400" dirty="0" smtClean="0"/>
              <a:t>trait and </a:t>
            </a:r>
            <a:r>
              <a:rPr lang="en-US" sz="2400" dirty="0"/>
              <a:t>4 do </a:t>
            </a:r>
            <a:r>
              <a:rPr lang="en-US" sz="2400" dirty="0" smtClean="0"/>
              <a:t>not. What </a:t>
            </a:r>
            <a:r>
              <a:rPr lang="en-US" sz="2400" dirty="0"/>
              <a:t>happened</a:t>
            </a:r>
            <a:r>
              <a:rPr lang="en-US" sz="2400" dirty="0" smtClean="0"/>
              <a:t>? Did </a:t>
            </a:r>
            <a:r>
              <a:rPr lang="en-US" sz="2400" dirty="0"/>
              <a:t>the trait evolve once?  Did it evolve 4 times</a:t>
            </a:r>
            <a:r>
              <a:rPr lang="en-US" sz="2400" dirty="0" smtClean="0"/>
              <a:t>? Was </a:t>
            </a:r>
            <a:r>
              <a:rPr lang="en-US" sz="2400" dirty="0"/>
              <a:t>it lost 4 times?</a:t>
            </a:r>
          </a:p>
        </p:txBody>
      </p:sp>
    </p:spTree>
    <p:extLst>
      <p:ext uri="{BB962C8B-B14F-4D97-AF65-F5344CB8AC3E}">
        <p14:creationId xmlns:p14="http://schemas.microsoft.com/office/powerpoint/2010/main" val="1070451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7738" y="1036052"/>
            <a:ext cx="7518400" cy="1447800"/>
          </a:xfrm>
        </p:spPr>
        <p:txBody>
          <a:bodyPr/>
          <a:lstStyle/>
          <a:p>
            <a:pPr marL="0" indent="0" defTabSz="923888">
              <a:buFontTx/>
              <a:buNone/>
              <a:defRPr/>
            </a:pPr>
            <a:r>
              <a:rPr lang="en-US" sz="2400" dirty="0" smtClean="0">
                <a:solidFill>
                  <a:srgbClr val="000000"/>
                </a:solidFill>
                <a:latin typeface="Helvetica" charset="0"/>
                <a:cs typeface="+mn-cs"/>
              </a:rPr>
              <a:t>A </a:t>
            </a:r>
            <a:r>
              <a:rPr lang="en-US" sz="2400" dirty="0">
                <a:solidFill>
                  <a:srgbClr val="000000"/>
                </a:solidFill>
                <a:latin typeface="Helvetica" charset="0"/>
              </a:rPr>
              <a:t>m</a:t>
            </a:r>
            <a:r>
              <a:rPr lang="en-US" sz="2400" dirty="0" smtClean="0">
                <a:solidFill>
                  <a:srgbClr val="000000"/>
                </a:solidFill>
                <a:latin typeface="Helvetica" charset="0"/>
              </a:rPr>
              <a:t>ajority</a:t>
            </a:r>
            <a:r>
              <a:rPr lang="en-US" sz="2400" dirty="0">
                <a:solidFill>
                  <a:srgbClr val="000000"/>
                </a:solidFill>
                <a:latin typeface="Helvetica" charset="0"/>
              </a:rPr>
              <a:t>-rule consensus </a:t>
            </a:r>
            <a:r>
              <a:rPr lang="en-US" sz="2400" dirty="0" smtClean="0">
                <a:solidFill>
                  <a:srgbClr val="000000"/>
                </a:solidFill>
                <a:latin typeface="Helvetica" charset="0"/>
              </a:rPr>
              <a:t>tree</a:t>
            </a:r>
            <a:r>
              <a:rPr lang="en-US" sz="2400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Helvetica" charset="0"/>
                <a:cs typeface="+mn-cs"/>
              </a:rPr>
              <a:t>shows </a:t>
            </a:r>
            <a:r>
              <a:rPr lang="en-US" sz="2400" dirty="0">
                <a:solidFill>
                  <a:srgbClr val="000000"/>
                </a:solidFill>
                <a:latin typeface="Helvetica" charset="0"/>
                <a:cs typeface="+mn-cs"/>
              </a:rPr>
              <a:t>branches based on their frequency among fundamental trees</a:t>
            </a:r>
            <a:endParaRPr lang="en-US" sz="2800" b="1" dirty="0">
              <a:solidFill>
                <a:srgbClr val="000000"/>
              </a:solidFill>
              <a:latin typeface="Helvetica" charset="0"/>
              <a:cs typeface="+mn-cs"/>
            </a:endParaRPr>
          </a:p>
        </p:txBody>
      </p:sp>
      <p:sp>
        <p:nvSpPr>
          <p:cNvPr id="603140" name="Line 4"/>
          <p:cNvSpPr>
            <a:spLocks noChangeShapeType="1"/>
          </p:cNvSpPr>
          <p:nvPr/>
        </p:nvSpPr>
        <p:spPr bwMode="auto">
          <a:xfrm flipH="1">
            <a:off x="744538" y="4084052"/>
            <a:ext cx="1287462" cy="1295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41" name="Line 5"/>
          <p:cNvSpPr>
            <a:spLocks noChangeShapeType="1"/>
          </p:cNvSpPr>
          <p:nvPr/>
        </p:nvSpPr>
        <p:spPr bwMode="auto">
          <a:xfrm>
            <a:off x="406400" y="4160252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42" name="Line 6"/>
          <p:cNvSpPr>
            <a:spLocks noChangeShapeType="1"/>
          </p:cNvSpPr>
          <p:nvPr/>
        </p:nvSpPr>
        <p:spPr bwMode="auto">
          <a:xfrm>
            <a:off x="947738" y="4084052"/>
            <a:ext cx="406400" cy="685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43" name="Line 7"/>
          <p:cNvSpPr>
            <a:spLocks noChangeShapeType="1"/>
          </p:cNvSpPr>
          <p:nvPr/>
        </p:nvSpPr>
        <p:spPr bwMode="auto">
          <a:xfrm>
            <a:off x="1422400" y="4084052"/>
            <a:ext cx="20320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44" name="Rectangle 8"/>
          <p:cNvSpPr>
            <a:spLocks noChangeArrowheads="1"/>
          </p:cNvSpPr>
          <p:nvPr/>
        </p:nvSpPr>
        <p:spPr bwMode="auto">
          <a:xfrm>
            <a:off x="1828800" y="3626852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D</a:t>
            </a:r>
          </a:p>
        </p:txBody>
      </p:sp>
      <p:sp>
        <p:nvSpPr>
          <p:cNvPr id="603145" name="Rectangle 9"/>
          <p:cNvSpPr>
            <a:spLocks noChangeArrowheads="1"/>
          </p:cNvSpPr>
          <p:nvPr/>
        </p:nvSpPr>
        <p:spPr bwMode="auto">
          <a:xfrm>
            <a:off x="1219200" y="3626852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B</a:t>
            </a:r>
          </a:p>
        </p:txBody>
      </p:sp>
      <p:sp>
        <p:nvSpPr>
          <p:cNvPr id="603146" name="Rectangle 10"/>
          <p:cNvSpPr>
            <a:spLocks noChangeArrowheads="1"/>
          </p:cNvSpPr>
          <p:nvPr/>
        </p:nvSpPr>
        <p:spPr bwMode="auto">
          <a:xfrm>
            <a:off x="744538" y="3626852"/>
            <a:ext cx="406400" cy="29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A</a:t>
            </a:r>
          </a:p>
        </p:txBody>
      </p:sp>
      <p:sp>
        <p:nvSpPr>
          <p:cNvPr id="603147" name="Rectangle 11"/>
          <p:cNvSpPr>
            <a:spLocks noChangeArrowheads="1"/>
          </p:cNvSpPr>
          <p:nvPr/>
        </p:nvSpPr>
        <p:spPr bwMode="auto">
          <a:xfrm>
            <a:off x="203200" y="3626852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C</a:t>
            </a:r>
          </a:p>
        </p:txBody>
      </p:sp>
      <p:sp>
        <p:nvSpPr>
          <p:cNvPr id="603148" name="Line 12"/>
          <p:cNvSpPr>
            <a:spLocks noChangeShapeType="1"/>
          </p:cNvSpPr>
          <p:nvPr/>
        </p:nvSpPr>
        <p:spPr bwMode="auto">
          <a:xfrm flipH="1">
            <a:off x="2776538" y="4084052"/>
            <a:ext cx="1287462" cy="1295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49" name="Line 13"/>
          <p:cNvSpPr>
            <a:spLocks noChangeShapeType="1"/>
          </p:cNvSpPr>
          <p:nvPr/>
        </p:nvSpPr>
        <p:spPr bwMode="auto">
          <a:xfrm>
            <a:off x="2438400" y="4160252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50" name="Line 14"/>
          <p:cNvSpPr>
            <a:spLocks noChangeShapeType="1"/>
          </p:cNvSpPr>
          <p:nvPr/>
        </p:nvSpPr>
        <p:spPr bwMode="auto">
          <a:xfrm flipH="1">
            <a:off x="2709863" y="4160252"/>
            <a:ext cx="269875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51" name="Line 15"/>
          <p:cNvSpPr>
            <a:spLocks noChangeShapeType="1"/>
          </p:cNvSpPr>
          <p:nvPr/>
        </p:nvSpPr>
        <p:spPr bwMode="auto">
          <a:xfrm>
            <a:off x="3454400" y="4084052"/>
            <a:ext cx="20320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52" name="Rectangle 16"/>
          <p:cNvSpPr>
            <a:spLocks noChangeArrowheads="1"/>
          </p:cNvSpPr>
          <p:nvPr/>
        </p:nvSpPr>
        <p:spPr bwMode="auto">
          <a:xfrm>
            <a:off x="3860800" y="3626852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D</a:t>
            </a:r>
          </a:p>
        </p:txBody>
      </p:sp>
      <p:sp>
        <p:nvSpPr>
          <p:cNvPr id="603153" name="Rectangle 17"/>
          <p:cNvSpPr>
            <a:spLocks noChangeArrowheads="1"/>
          </p:cNvSpPr>
          <p:nvPr/>
        </p:nvSpPr>
        <p:spPr bwMode="auto">
          <a:xfrm>
            <a:off x="3251200" y="3626852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B</a:t>
            </a:r>
          </a:p>
        </p:txBody>
      </p:sp>
      <p:sp>
        <p:nvSpPr>
          <p:cNvPr id="603154" name="Rectangle 18"/>
          <p:cNvSpPr>
            <a:spLocks noChangeArrowheads="1"/>
          </p:cNvSpPr>
          <p:nvPr/>
        </p:nvSpPr>
        <p:spPr bwMode="auto">
          <a:xfrm>
            <a:off x="2709863" y="3626852"/>
            <a:ext cx="406400" cy="29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C</a:t>
            </a:r>
          </a:p>
        </p:txBody>
      </p:sp>
      <p:sp>
        <p:nvSpPr>
          <p:cNvPr id="603155" name="Rectangle 19"/>
          <p:cNvSpPr>
            <a:spLocks noChangeArrowheads="1"/>
          </p:cNvSpPr>
          <p:nvPr/>
        </p:nvSpPr>
        <p:spPr bwMode="auto">
          <a:xfrm>
            <a:off x="2235200" y="3626852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A</a:t>
            </a:r>
          </a:p>
        </p:txBody>
      </p:sp>
      <p:sp>
        <p:nvSpPr>
          <p:cNvPr id="603156" name="Line 20"/>
          <p:cNvSpPr>
            <a:spLocks noChangeShapeType="1"/>
          </p:cNvSpPr>
          <p:nvPr/>
        </p:nvSpPr>
        <p:spPr bwMode="auto">
          <a:xfrm flipH="1">
            <a:off x="4876800" y="4084052"/>
            <a:ext cx="1354138" cy="1447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57" name="Line 21"/>
          <p:cNvSpPr>
            <a:spLocks noChangeShapeType="1"/>
          </p:cNvSpPr>
          <p:nvPr/>
        </p:nvSpPr>
        <p:spPr bwMode="auto">
          <a:xfrm>
            <a:off x="4605338" y="4160252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58" name="Line 22"/>
          <p:cNvSpPr>
            <a:spLocks noChangeShapeType="1"/>
          </p:cNvSpPr>
          <p:nvPr/>
        </p:nvSpPr>
        <p:spPr bwMode="auto">
          <a:xfrm>
            <a:off x="5148263" y="4084052"/>
            <a:ext cx="406400" cy="762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59" name="Line 23"/>
          <p:cNvSpPr>
            <a:spLocks noChangeShapeType="1"/>
          </p:cNvSpPr>
          <p:nvPr/>
        </p:nvSpPr>
        <p:spPr bwMode="auto">
          <a:xfrm>
            <a:off x="5621338" y="4084052"/>
            <a:ext cx="20320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60" name="Rectangle 24"/>
          <p:cNvSpPr>
            <a:spLocks noChangeArrowheads="1"/>
          </p:cNvSpPr>
          <p:nvPr/>
        </p:nvSpPr>
        <p:spPr bwMode="auto">
          <a:xfrm>
            <a:off x="4945063" y="3626852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D</a:t>
            </a:r>
          </a:p>
        </p:txBody>
      </p:sp>
      <p:sp>
        <p:nvSpPr>
          <p:cNvPr id="603161" name="Rectangle 25"/>
          <p:cNvSpPr>
            <a:spLocks noChangeArrowheads="1"/>
          </p:cNvSpPr>
          <p:nvPr/>
        </p:nvSpPr>
        <p:spPr bwMode="auto">
          <a:xfrm>
            <a:off x="4335463" y="3626852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B</a:t>
            </a:r>
          </a:p>
        </p:txBody>
      </p:sp>
      <p:sp>
        <p:nvSpPr>
          <p:cNvPr id="603162" name="Rectangle 26"/>
          <p:cNvSpPr>
            <a:spLocks noChangeArrowheads="1"/>
          </p:cNvSpPr>
          <p:nvPr/>
        </p:nvSpPr>
        <p:spPr bwMode="auto">
          <a:xfrm>
            <a:off x="5418138" y="3626852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A</a:t>
            </a:r>
          </a:p>
        </p:txBody>
      </p:sp>
      <p:sp>
        <p:nvSpPr>
          <p:cNvPr id="603163" name="Rectangle 27"/>
          <p:cNvSpPr>
            <a:spLocks noChangeArrowheads="1"/>
          </p:cNvSpPr>
          <p:nvPr/>
        </p:nvSpPr>
        <p:spPr bwMode="auto">
          <a:xfrm>
            <a:off x="6096000" y="3626852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C</a:t>
            </a:r>
          </a:p>
        </p:txBody>
      </p:sp>
      <p:sp>
        <p:nvSpPr>
          <p:cNvPr id="603164" name="Line 28"/>
          <p:cNvSpPr>
            <a:spLocks noChangeShapeType="1"/>
          </p:cNvSpPr>
          <p:nvPr/>
        </p:nvSpPr>
        <p:spPr bwMode="auto">
          <a:xfrm flipH="1">
            <a:off x="7518400" y="4160252"/>
            <a:ext cx="1354138" cy="1447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65" name="Line 29"/>
          <p:cNvSpPr>
            <a:spLocks noChangeShapeType="1"/>
          </p:cNvSpPr>
          <p:nvPr/>
        </p:nvSpPr>
        <p:spPr bwMode="auto">
          <a:xfrm>
            <a:off x="7246938" y="4236452"/>
            <a:ext cx="6096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66" name="Line 30"/>
          <p:cNvSpPr>
            <a:spLocks noChangeShapeType="1"/>
          </p:cNvSpPr>
          <p:nvPr/>
        </p:nvSpPr>
        <p:spPr bwMode="auto">
          <a:xfrm flipH="1">
            <a:off x="7518400" y="4160252"/>
            <a:ext cx="271463" cy="4572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67" name="Line 31"/>
          <p:cNvSpPr>
            <a:spLocks noChangeShapeType="1"/>
          </p:cNvSpPr>
          <p:nvPr/>
        </p:nvSpPr>
        <p:spPr bwMode="auto">
          <a:xfrm>
            <a:off x="8262938" y="4160252"/>
            <a:ext cx="203200" cy="4572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603168" name="Rectangle 32"/>
          <p:cNvSpPr>
            <a:spLocks noChangeArrowheads="1"/>
          </p:cNvSpPr>
          <p:nvPr/>
        </p:nvSpPr>
        <p:spPr bwMode="auto">
          <a:xfrm>
            <a:off x="7586663" y="3703052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D</a:t>
            </a:r>
          </a:p>
        </p:txBody>
      </p:sp>
      <p:sp>
        <p:nvSpPr>
          <p:cNvPr id="603169" name="Rectangle 33"/>
          <p:cNvSpPr>
            <a:spLocks noChangeArrowheads="1"/>
          </p:cNvSpPr>
          <p:nvPr/>
        </p:nvSpPr>
        <p:spPr bwMode="auto">
          <a:xfrm>
            <a:off x="6977063" y="3703052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B</a:t>
            </a:r>
          </a:p>
        </p:txBody>
      </p:sp>
      <p:sp>
        <p:nvSpPr>
          <p:cNvPr id="603170" name="Rectangle 34"/>
          <p:cNvSpPr>
            <a:spLocks noChangeArrowheads="1"/>
          </p:cNvSpPr>
          <p:nvPr/>
        </p:nvSpPr>
        <p:spPr bwMode="auto">
          <a:xfrm>
            <a:off x="8059738" y="3703052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A</a:t>
            </a:r>
          </a:p>
        </p:txBody>
      </p:sp>
      <p:sp>
        <p:nvSpPr>
          <p:cNvPr id="603171" name="Rectangle 35"/>
          <p:cNvSpPr>
            <a:spLocks noChangeArrowheads="1"/>
          </p:cNvSpPr>
          <p:nvPr/>
        </p:nvSpPr>
        <p:spPr bwMode="auto">
          <a:xfrm>
            <a:off x="8737600" y="3703052"/>
            <a:ext cx="4064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C</a:t>
            </a:r>
          </a:p>
        </p:txBody>
      </p:sp>
      <p:sp>
        <p:nvSpPr>
          <p:cNvPr id="603172" name="Rectangle 36"/>
          <p:cNvSpPr>
            <a:spLocks noChangeArrowheads="1"/>
          </p:cNvSpPr>
          <p:nvPr/>
        </p:nvSpPr>
        <p:spPr bwMode="auto">
          <a:xfrm>
            <a:off x="6367463" y="4617452"/>
            <a:ext cx="406400" cy="44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=</a:t>
            </a:r>
          </a:p>
        </p:txBody>
      </p:sp>
      <p:sp>
        <p:nvSpPr>
          <p:cNvPr id="603173" name="Rectangle 37"/>
          <p:cNvSpPr>
            <a:spLocks noChangeArrowheads="1"/>
          </p:cNvSpPr>
          <p:nvPr/>
        </p:nvSpPr>
        <p:spPr bwMode="auto">
          <a:xfrm>
            <a:off x="1828800" y="2864852"/>
            <a:ext cx="2979738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>
                <a:solidFill>
                  <a:srgbClr val="000000"/>
                </a:solidFill>
                <a:cs typeface="+mn-cs"/>
              </a:rPr>
              <a:t>fundamental trees</a:t>
            </a:r>
          </a:p>
        </p:txBody>
      </p:sp>
      <p:sp>
        <p:nvSpPr>
          <p:cNvPr id="603174" name="Rectangle 38"/>
          <p:cNvSpPr>
            <a:spLocks noChangeArrowheads="1"/>
          </p:cNvSpPr>
          <p:nvPr/>
        </p:nvSpPr>
        <p:spPr bwMode="auto">
          <a:xfrm>
            <a:off x="5486400" y="2788652"/>
            <a:ext cx="36576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800" b="1" dirty="0">
                <a:solidFill>
                  <a:srgbClr val="000000"/>
                </a:solidFill>
                <a:cs typeface="+mn-cs"/>
              </a:rPr>
              <a:t>     majority-rule consensus tree</a:t>
            </a:r>
          </a:p>
        </p:txBody>
      </p:sp>
      <p:sp>
        <p:nvSpPr>
          <p:cNvPr id="603175" name="Rectangle 39"/>
          <p:cNvSpPr>
            <a:spLocks noChangeArrowheads="1"/>
          </p:cNvSpPr>
          <p:nvPr/>
        </p:nvSpPr>
        <p:spPr bwMode="auto">
          <a:xfrm>
            <a:off x="7043738" y="4846052"/>
            <a:ext cx="8128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000">
                <a:solidFill>
                  <a:srgbClr val="000000"/>
                </a:solidFill>
                <a:cs typeface="+mn-cs"/>
              </a:rPr>
              <a:t>67%</a:t>
            </a:r>
            <a:endParaRPr lang="en-US" sz="2800" b="1">
              <a:solidFill>
                <a:srgbClr val="000000"/>
              </a:solidFill>
              <a:cs typeface="+mn-cs"/>
            </a:endParaRPr>
          </a:p>
        </p:txBody>
      </p:sp>
      <p:sp>
        <p:nvSpPr>
          <p:cNvPr id="603176" name="Rectangle 40"/>
          <p:cNvSpPr>
            <a:spLocks noChangeArrowheads="1"/>
          </p:cNvSpPr>
          <p:nvPr/>
        </p:nvSpPr>
        <p:spPr bwMode="auto">
          <a:xfrm>
            <a:off x="8262938" y="4846052"/>
            <a:ext cx="622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000">
                <a:solidFill>
                  <a:srgbClr val="000000"/>
                </a:solidFill>
                <a:cs typeface="+mn-cs"/>
              </a:rPr>
              <a:t>67%</a:t>
            </a:r>
            <a:endParaRPr lang="en-US" sz="2800" b="1">
              <a:solidFill>
                <a:srgbClr val="000000"/>
              </a:solidFill>
              <a:cs typeface="+mn-cs"/>
            </a:endParaRPr>
          </a:p>
        </p:txBody>
      </p:sp>
      <p:sp>
        <p:nvSpPr>
          <p:cNvPr id="603177" name="Rectangle 41"/>
          <p:cNvSpPr>
            <a:spLocks noChangeArrowheads="1"/>
          </p:cNvSpPr>
          <p:nvPr/>
        </p:nvSpPr>
        <p:spPr bwMode="auto">
          <a:xfrm>
            <a:off x="7789863" y="5455652"/>
            <a:ext cx="947737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sz="2000">
                <a:solidFill>
                  <a:srgbClr val="000000"/>
                </a:solidFill>
                <a:cs typeface="+mn-cs"/>
              </a:rPr>
              <a:t>100%</a:t>
            </a:r>
            <a:endParaRPr lang="en-US" sz="2800" b="1">
              <a:solidFill>
                <a:srgbClr val="000000"/>
              </a:solidFill>
              <a:cs typeface="+mn-cs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33183" y="247832"/>
            <a:ext cx="2579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Consensus Trees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707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8059643"/>
              </p:ext>
            </p:extLst>
          </p:nvPr>
        </p:nvGraphicFramePr>
        <p:xfrm>
          <a:off x="640755" y="1949954"/>
          <a:ext cx="8029871" cy="28820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2" name="Document" r:id="rId3" imgW="5626100" imgH="2019300" progId="Word.Document.12">
                  <p:embed/>
                </p:oleObj>
              </mc:Choice>
              <mc:Fallback>
                <p:oleObj name="Document" r:id="rId3" imgW="5626100" imgH="2019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0755" y="1949954"/>
                        <a:ext cx="8029871" cy="28820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40755" y="1104459"/>
            <a:ext cx="1903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So many trees…</a:t>
            </a:r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230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15" t="9455" r="12593" b="61570"/>
          <a:stretch/>
        </p:blipFill>
        <p:spPr bwMode="auto">
          <a:xfrm>
            <a:off x="1139685" y="1920604"/>
            <a:ext cx="6577235" cy="40931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33183" y="247832"/>
            <a:ext cx="1764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Tree Space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54241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9" t="12164" r="14815" b="63795"/>
          <a:stretch/>
        </p:blipFill>
        <p:spPr bwMode="auto">
          <a:xfrm>
            <a:off x="1080303" y="1755187"/>
            <a:ext cx="6401935" cy="40294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3183" y="247832"/>
            <a:ext cx="1764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Tree Space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61779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742" y="1833795"/>
            <a:ext cx="3453229" cy="30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3409803" y="1833795"/>
            <a:ext cx="1974096" cy="665043"/>
          </a:xfrm>
          <a:prstGeom prst="rect">
            <a:avLst/>
          </a:prstGeom>
          <a:solidFill>
            <a:schemeClr val="accent5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409803" y="4259553"/>
            <a:ext cx="1974096" cy="665043"/>
          </a:xfrm>
          <a:prstGeom prst="rect">
            <a:avLst/>
          </a:prstGeom>
          <a:solidFill>
            <a:schemeClr val="accent5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8" name="Rectangle 7"/>
          <p:cNvSpPr/>
          <p:nvPr/>
        </p:nvSpPr>
        <p:spPr>
          <a:xfrm rot="5400000">
            <a:off x="2196923" y="3046675"/>
            <a:ext cx="1760716" cy="665043"/>
          </a:xfrm>
          <a:prstGeom prst="rect">
            <a:avLst/>
          </a:prstGeom>
          <a:solidFill>
            <a:schemeClr val="accent6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9" name="Rectangle 8"/>
          <p:cNvSpPr/>
          <p:nvPr/>
        </p:nvSpPr>
        <p:spPr>
          <a:xfrm rot="5400000">
            <a:off x="4836062" y="3046674"/>
            <a:ext cx="1760716" cy="665043"/>
          </a:xfrm>
          <a:prstGeom prst="rect">
            <a:avLst/>
          </a:prstGeom>
          <a:solidFill>
            <a:schemeClr val="accent6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10" name="Rectangle 9"/>
          <p:cNvSpPr/>
          <p:nvPr/>
        </p:nvSpPr>
        <p:spPr>
          <a:xfrm rot="13119672">
            <a:off x="3010478" y="3067482"/>
            <a:ext cx="2667106" cy="665043"/>
          </a:xfrm>
          <a:prstGeom prst="rect">
            <a:avLst/>
          </a:prstGeom>
          <a:solidFill>
            <a:schemeClr val="accent6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11" name="Rectangle 10"/>
          <p:cNvSpPr/>
          <p:nvPr/>
        </p:nvSpPr>
        <p:spPr>
          <a:xfrm rot="8227434">
            <a:off x="3116988" y="3101845"/>
            <a:ext cx="2596718" cy="665043"/>
          </a:xfrm>
          <a:prstGeom prst="rect">
            <a:avLst/>
          </a:prstGeom>
          <a:solidFill>
            <a:schemeClr val="accent6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38845" y="992182"/>
            <a:ext cx="2082125" cy="665043"/>
          </a:xfrm>
          <a:prstGeom prst="rect">
            <a:avLst/>
          </a:prstGeom>
          <a:solidFill>
            <a:schemeClr val="accent5"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"/>
              </a:rPr>
              <a:t>transition</a:t>
            </a:r>
            <a:endParaRPr lang="en-US" dirty="0">
              <a:latin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338845" y="1833795"/>
            <a:ext cx="2082125" cy="665043"/>
          </a:xfrm>
          <a:prstGeom prst="rect">
            <a:avLst/>
          </a:prstGeom>
          <a:solidFill>
            <a:schemeClr val="accent6">
              <a:lumMod val="60000"/>
              <a:lumOff val="40000"/>
              <a:alpha val="3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atin typeface="Arial"/>
              </a:rPr>
              <a:t>transversion</a:t>
            </a:r>
            <a:endParaRPr lang="en-US" dirty="0">
              <a:latin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3183" y="247832"/>
            <a:ext cx="2870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Models of Evolution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40075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48" t="62073" r="13148" b="13721"/>
          <a:stretch/>
        </p:blipFill>
        <p:spPr bwMode="auto">
          <a:xfrm>
            <a:off x="2148589" y="2055256"/>
            <a:ext cx="4811897" cy="36327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57608" y="1596275"/>
            <a:ext cx="351378" cy="369332"/>
          </a:xfrm>
          <a:prstGeom prst="rect">
            <a:avLst/>
          </a:prstGeom>
          <a:solidFill>
            <a:srgbClr val="F79646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A</a:t>
            </a:r>
            <a:endParaRPr lang="en-US" dirty="0">
              <a:latin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07324" y="1596275"/>
            <a:ext cx="351366" cy="369332"/>
          </a:xfrm>
          <a:prstGeom prst="rect">
            <a:avLst/>
          </a:prstGeom>
          <a:solidFill>
            <a:srgbClr val="F7964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28885" y="1610081"/>
            <a:ext cx="364215" cy="369332"/>
          </a:xfrm>
          <a:prstGeom prst="rect">
            <a:avLst/>
          </a:prstGeom>
          <a:solidFill>
            <a:srgbClr val="F7964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</a:rPr>
              <a:t>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9469" y="1610081"/>
            <a:ext cx="325668" cy="369332"/>
          </a:xfrm>
          <a:prstGeom prst="rect">
            <a:avLst/>
          </a:prstGeom>
          <a:solidFill>
            <a:srgbClr val="F7964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</a:rPr>
              <a:t>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89474" y="2356127"/>
            <a:ext cx="351378" cy="369332"/>
          </a:xfrm>
          <a:prstGeom prst="rect">
            <a:avLst/>
          </a:prstGeom>
          <a:solidFill>
            <a:srgbClr val="F79646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A</a:t>
            </a:r>
            <a:endParaRPr lang="en-US" dirty="0">
              <a:latin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94797" y="3178696"/>
            <a:ext cx="351366" cy="369332"/>
          </a:xfrm>
          <a:prstGeom prst="rect">
            <a:avLst/>
          </a:prstGeom>
          <a:solidFill>
            <a:srgbClr val="F7964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94797" y="4040427"/>
            <a:ext cx="364215" cy="369332"/>
          </a:xfrm>
          <a:prstGeom prst="rect">
            <a:avLst/>
          </a:prstGeom>
          <a:solidFill>
            <a:srgbClr val="F7964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</a:rPr>
              <a:t>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00200" y="4785937"/>
            <a:ext cx="325668" cy="369332"/>
          </a:xfrm>
          <a:prstGeom prst="rect">
            <a:avLst/>
          </a:prstGeom>
          <a:solidFill>
            <a:srgbClr val="F7964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/>
              </a:rPr>
              <a:t>T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651916" y="3519668"/>
            <a:ext cx="157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Original Base</a:t>
            </a:r>
            <a:endParaRPr lang="en-US" dirty="0">
              <a:latin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648768" y="992182"/>
            <a:ext cx="195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Substitution base</a:t>
            </a:r>
            <a:endParaRPr lang="en-US" dirty="0">
              <a:latin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88550" y="5912278"/>
            <a:ext cx="2635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GTR Model of Evolution</a:t>
            </a:r>
            <a:endParaRPr lang="en-US" dirty="0">
              <a:latin typeface="Arial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33183" y="247832"/>
            <a:ext cx="2870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Models of Evolution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9199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78" t="7727" r="7407" b="28021"/>
          <a:stretch/>
        </p:blipFill>
        <p:spPr bwMode="auto">
          <a:xfrm rot="5400000">
            <a:off x="3010452" y="125558"/>
            <a:ext cx="3490119" cy="65026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3183" y="247832"/>
            <a:ext cx="2305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Distance Matrix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46623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974" y="905641"/>
            <a:ext cx="4541801" cy="522410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233183" y="247832"/>
            <a:ext cx="24944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Neighbor Joining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724866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2" t="32834" r="5185" b="9647"/>
          <a:stretch/>
        </p:blipFill>
        <p:spPr bwMode="auto">
          <a:xfrm>
            <a:off x="980145" y="1270129"/>
            <a:ext cx="7288971" cy="49838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3183" y="247832"/>
            <a:ext cx="3332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Calculating Likelihoods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45370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9" t="58959" r="12593" b="7842"/>
          <a:stretch/>
        </p:blipFill>
        <p:spPr bwMode="auto">
          <a:xfrm>
            <a:off x="646051" y="1021624"/>
            <a:ext cx="7567845" cy="53152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72731" y="438184"/>
            <a:ext cx="1968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</a:rPr>
              <a:t>Mr. Bayes Output</a:t>
            </a:r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045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342900"/>
            <a:ext cx="7315200" cy="838200"/>
          </a:xfrm>
        </p:spPr>
        <p:txBody>
          <a:bodyPr>
            <a:normAutofit fontScale="90000"/>
          </a:bodyPr>
          <a:lstStyle/>
          <a:p>
            <a:pPr defTabSz="923888">
              <a:defRPr/>
            </a:pPr>
            <a:r>
              <a:rPr lang="en-US" sz="4000" b="1" dirty="0">
                <a:solidFill>
                  <a:srgbClr val="000000"/>
                </a:solidFill>
                <a:cs typeface="+mj-cs"/>
              </a:rPr>
              <a:t>What happened?</a:t>
            </a:r>
            <a:br>
              <a:rPr lang="en-US" sz="4000" b="1" dirty="0">
                <a:solidFill>
                  <a:srgbClr val="000000"/>
                </a:solidFill>
                <a:cs typeface="+mj-cs"/>
              </a:rPr>
            </a:br>
            <a:r>
              <a:rPr lang="en-US" sz="2700" b="1" dirty="0">
                <a:solidFill>
                  <a:srgbClr val="000000"/>
                </a:solidFill>
              </a:rPr>
              <a:t>Evolution of </a:t>
            </a:r>
            <a:r>
              <a:rPr lang="en-US" sz="2700" b="1" dirty="0" smtClean="0">
                <a:solidFill>
                  <a:srgbClr val="000000"/>
                </a:solidFill>
              </a:rPr>
              <a:t>high-frequency echolocation</a:t>
            </a:r>
            <a:endParaRPr lang="en-US" sz="2700" dirty="0">
              <a:solidFill>
                <a:srgbClr val="000000"/>
              </a:solidFill>
            </a:endParaRPr>
          </a:p>
        </p:txBody>
      </p:sp>
      <p:sp>
        <p:nvSpPr>
          <p:cNvPr id="525317" name="Rectangle 5"/>
          <p:cNvSpPr>
            <a:spLocks noChangeArrowheads="1"/>
          </p:cNvSpPr>
          <p:nvPr/>
        </p:nvSpPr>
        <p:spPr bwMode="auto">
          <a:xfrm>
            <a:off x="541338" y="1590173"/>
            <a:ext cx="7993062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231775" indent="-231775" algn="ctr" defTabSz="923888">
              <a:spcBef>
                <a:spcPct val="20000"/>
              </a:spcBef>
              <a:buSzPct val="100000"/>
              <a:defRPr/>
            </a:pPr>
            <a:r>
              <a:rPr lang="en-US" dirty="0" smtClean="0">
                <a:solidFill>
                  <a:srgbClr val="E46C0A"/>
                </a:solidFill>
                <a:latin typeface="Arial"/>
              </a:rPr>
              <a:t>How do sensory adaptations evolve?</a:t>
            </a:r>
            <a:endParaRPr lang="en-US" dirty="0">
              <a:solidFill>
                <a:srgbClr val="E46C0A"/>
              </a:solidFill>
              <a:latin typeface="Arial"/>
            </a:endParaRPr>
          </a:p>
          <a:p>
            <a:pPr marL="346061" indent="-346061" algn="ctr" defTabSz="923888">
              <a:spcBef>
                <a:spcPct val="20000"/>
              </a:spcBef>
              <a:buSzPct val="100000"/>
              <a:defRPr/>
            </a:pPr>
            <a:endParaRPr lang="en-US" dirty="0">
              <a:solidFill>
                <a:srgbClr val="E46C0A"/>
              </a:solidFill>
              <a:latin typeface="Arial"/>
            </a:endParaRPr>
          </a:p>
          <a:p>
            <a:pPr marL="346061" indent="-346061" algn="ctr" defTabSz="923888">
              <a:spcBef>
                <a:spcPct val="20000"/>
              </a:spcBef>
              <a:buSzPct val="100000"/>
              <a:defRPr/>
            </a:pPr>
            <a:endParaRPr lang="en-US" dirty="0">
              <a:solidFill>
                <a:srgbClr val="E46C0A"/>
              </a:solidFill>
              <a:latin typeface="Arial"/>
            </a:endParaRPr>
          </a:p>
        </p:txBody>
      </p:sp>
      <p:pic>
        <p:nvPicPr>
          <p:cNvPr id="2" name="Picture 1" descr="bat_dolphi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551087"/>
            <a:ext cx="7620000" cy="3606800"/>
          </a:xfrm>
          <a:prstGeom prst="rect">
            <a:avLst/>
          </a:prstGeom>
        </p:spPr>
      </p:pic>
      <p:sp>
        <p:nvSpPr>
          <p:cNvPr id="525318" name="Rectangle 6"/>
          <p:cNvSpPr>
            <a:spLocks noChangeArrowheads="1"/>
          </p:cNvSpPr>
          <p:nvPr/>
        </p:nvSpPr>
        <p:spPr bwMode="auto">
          <a:xfrm>
            <a:off x="7010400" y="2551087"/>
            <a:ext cx="1371600" cy="452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b="1" dirty="0" smtClean="0">
                <a:solidFill>
                  <a:srgbClr val="FFFFFF"/>
                </a:solidFill>
                <a:latin typeface="Arial"/>
                <a:cs typeface="+mn-cs"/>
              </a:rPr>
              <a:t>dolphin</a:t>
            </a:r>
            <a:endParaRPr lang="en-US" sz="28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25319" name="Rectangle 7"/>
          <p:cNvSpPr>
            <a:spLocks noChangeArrowheads="1"/>
          </p:cNvSpPr>
          <p:nvPr/>
        </p:nvSpPr>
        <p:spPr bwMode="auto">
          <a:xfrm>
            <a:off x="762000" y="2551087"/>
            <a:ext cx="742950" cy="50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b="1" dirty="0" smtClean="0">
                <a:solidFill>
                  <a:srgbClr val="FFFFFF"/>
                </a:solidFill>
                <a:latin typeface="Arial"/>
                <a:cs typeface="+mn-cs"/>
              </a:rPr>
              <a:t>bat</a:t>
            </a:r>
            <a:endParaRPr lang="en-US" sz="28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6017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71463" y="932446"/>
            <a:ext cx="8783638" cy="5544554"/>
            <a:chOff x="271463" y="932446"/>
            <a:chExt cx="8783638" cy="5544554"/>
          </a:xfrm>
        </p:grpSpPr>
        <p:sp>
          <p:nvSpPr>
            <p:cNvPr id="615427" name="Rectangle 3"/>
            <p:cNvSpPr>
              <a:spLocks noChangeArrowheads="1"/>
            </p:cNvSpPr>
            <p:nvPr/>
          </p:nvSpPr>
          <p:spPr bwMode="auto">
            <a:xfrm>
              <a:off x="271463" y="3048000"/>
              <a:ext cx="1938337" cy="1524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00000"/>
                  </a:solidFill>
                  <a:cs typeface="+mn-cs"/>
                </a:rPr>
                <a:t>Original Matrix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endParaRPr lang="en-US" sz="1000" b="1" dirty="0">
                <a:solidFill>
                  <a:srgbClr val="000000"/>
                </a:solidFill>
                <a:cs typeface="+mn-cs"/>
              </a:endParaRP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00000"/>
                  </a:solidFill>
                  <a:cs typeface="+mn-cs"/>
                </a:rPr>
                <a:t>Species A B C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00000"/>
                  </a:solidFill>
                  <a:cs typeface="+mn-cs"/>
                </a:rPr>
                <a:t>Char 1:   0  1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00000"/>
                  </a:solidFill>
                  <a:cs typeface="+mn-cs"/>
                </a:rPr>
                <a:t>Char 2:   1  0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00000"/>
                  </a:solidFill>
                  <a:cs typeface="+mn-cs"/>
                </a:rPr>
                <a:t>Char 3:   0  1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endParaRPr lang="en-US" b="1" dirty="0">
                <a:solidFill>
                  <a:srgbClr val="000000"/>
                </a:solidFill>
                <a:cs typeface="+mn-cs"/>
              </a:endParaRPr>
            </a:p>
          </p:txBody>
        </p:sp>
        <p:sp>
          <p:nvSpPr>
            <p:cNvPr id="615428" name="Rectangle 4"/>
            <p:cNvSpPr>
              <a:spLocks noChangeArrowheads="1"/>
            </p:cNvSpPr>
            <p:nvPr/>
          </p:nvSpPr>
          <p:spPr bwMode="auto">
            <a:xfrm>
              <a:off x="2819400" y="1828800"/>
              <a:ext cx="2057400" cy="1066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0306E"/>
                  </a:solidFill>
                  <a:cs typeface="+mn-cs"/>
                </a:rPr>
                <a:t>Char 3:   0  1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0306E"/>
                  </a:solidFill>
                  <a:cs typeface="+mn-cs"/>
                </a:rPr>
                <a:t>Char 1:   0  1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0306E"/>
                  </a:solidFill>
                  <a:cs typeface="+mn-cs"/>
                </a:rPr>
                <a:t>Char 3:   0  1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endParaRPr lang="en-US" b="1" dirty="0">
                <a:solidFill>
                  <a:srgbClr val="000000"/>
                </a:solidFill>
                <a:cs typeface="+mn-cs"/>
              </a:endParaRPr>
            </a:p>
          </p:txBody>
        </p:sp>
        <p:sp>
          <p:nvSpPr>
            <p:cNvPr id="615429" name="Rectangle 5"/>
            <p:cNvSpPr>
              <a:spLocks noChangeArrowheads="1"/>
            </p:cNvSpPr>
            <p:nvPr/>
          </p:nvSpPr>
          <p:spPr bwMode="auto">
            <a:xfrm>
              <a:off x="2819400" y="3352800"/>
              <a:ext cx="2057400" cy="1066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chemeClr val="accent2">
                      <a:lumMod val="75000"/>
                    </a:schemeClr>
                  </a:solidFill>
                  <a:cs typeface="+mn-cs"/>
                </a:rPr>
                <a:t>Char 2:   1  0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chemeClr val="accent2">
                      <a:lumMod val="75000"/>
                    </a:schemeClr>
                  </a:solidFill>
                  <a:cs typeface="+mn-cs"/>
                </a:rPr>
                <a:t>Char 2:   1  0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chemeClr val="accent2">
                      <a:lumMod val="75000"/>
                    </a:schemeClr>
                  </a:solidFill>
                  <a:cs typeface="+mn-cs"/>
                </a:rPr>
                <a:t>Char 3:   0  1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endParaRPr lang="en-US" b="1" dirty="0">
                <a:solidFill>
                  <a:schemeClr val="accent2">
                    <a:lumMod val="75000"/>
                  </a:schemeClr>
                </a:solidFill>
                <a:cs typeface="+mn-cs"/>
              </a:endParaRPr>
            </a:p>
          </p:txBody>
        </p:sp>
        <p:sp>
          <p:nvSpPr>
            <p:cNvPr id="615430" name="Rectangle 6"/>
            <p:cNvSpPr>
              <a:spLocks noChangeArrowheads="1"/>
            </p:cNvSpPr>
            <p:nvPr/>
          </p:nvSpPr>
          <p:spPr bwMode="auto">
            <a:xfrm>
              <a:off x="2819400" y="5029200"/>
              <a:ext cx="1989138" cy="1066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C818A"/>
                  </a:solidFill>
                  <a:cs typeface="+mn-cs"/>
                </a:rPr>
                <a:t>Char 1:   0  1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C818A"/>
                  </a:solidFill>
                  <a:cs typeface="+mn-cs"/>
                </a:rPr>
                <a:t>Char 3:   0  1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C818A"/>
                  </a:solidFill>
                  <a:cs typeface="+mn-cs"/>
                </a:rPr>
                <a:t>Char 2:   1  0  1</a:t>
              </a:r>
            </a:p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endParaRPr lang="en-US" b="1" dirty="0">
                <a:solidFill>
                  <a:srgbClr val="000000"/>
                </a:solidFill>
                <a:cs typeface="+mn-cs"/>
              </a:endParaRPr>
            </a:p>
          </p:txBody>
        </p:sp>
        <p:sp>
          <p:nvSpPr>
            <p:cNvPr id="615431" name="Line 7"/>
            <p:cNvSpPr>
              <a:spLocks noChangeShapeType="1"/>
            </p:cNvSpPr>
            <p:nvPr/>
          </p:nvSpPr>
          <p:spPr bwMode="auto">
            <a:xfrm flipH="1">
              <a:off x="5689600" y="2133600"/>
              <a:ext cx="881063" cy="9144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32" name="Line 8"/>
            <p:cNvSpPr>
              <a:spLocks noChangeShapeType="1"/>
            </p:cNvSpPr>
            <p:nvPr/>
          </p:nvSpPr>
          <p:spPr bwMode="auto">
            <a:xfrm>
              <a:off x="5486400" y="2133600"/>
              <a:ext cx="406400" cy="6858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33" name="Line 9"/>
            <p:cNvSpPr>
              <a:spLocks noChangeShapeType="1"/>
            </p:cNvSpPr>
            <p:nvPr/>
          </p:nvSpPr>
          <p:spPr bwMode="auto">
            <a:xfrm>
              <a:off x="5961063" y="2133600"/>
              <a:ext cx="203200" cy="3810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34" name="Rectangle 10"/>
            <p:cNvSpPr>
              <a:spLocks noChangeArrowheads="1"/>
            </p:cNvSpPr>
            <p:nvPr/>
          </p:nvSpPr>
          <p:spPr bwMode="auto">
            <a:xfrm>
              <a:off x="6367463" y="1600200"/>
              <a:ext cx="4064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C</a:t>
              </a:r>
            </a:p>
          </p:txBody>
        </p:sp>
        <p:sp>
          <p:nvSpPr>
            <p:cNvPr id="615435" name="Rectangle 11"/>
            <p:cNvSpPr>
              <a:spLocks noChangeArrowheads="1"/>
            </p:cNvSpPr>
            <p:nvPr/>
          </p:nvSpPr>
          <p:spPr bwMode="auto">
            <a:xfrm>
              <a:off x="5757863" y="1600200"/>
              <a:ext cx="406400" cy="4445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B</a:t>
              </a:r>
            </a:p>
          </p:txBody>
        </p:sp>
        <p:sp>
          <p:nvSpPr>
            <p:cNvPr id="615436" name="Rectangle 12"/>
            <p:cNvSpPr>
              <a:spLocks noChangeArrowheads="1"/>
            </p:cNvSpPr>
            <p:nvPr/>
          </p:nvSpPr>
          <p:spPr bwMode="auto">
            <a:xfrm>
              <a:off x="5214938" y="1600200"/>
              <a:ext cx="406400" cy="292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A</a:t>
              </a:r>
            </a:p>
          </p:txBody>
        </p:sp>
        <p:sp>
          <p:nvSpPr>
            <p:cNvPr id="615437" name="Line 13"/>
            <p:cNvSpPr>
              <a:spLocks noChangeShapeType="1"/>
            </p:cNvSpPr>
            <p:nvPr/>
          </p:nvSpPr>
          <p:spPr bwMode="auto">
            <a:xfrm flipH="1">
              <a:off x="5689600" y="3810000"/>
              <a:ext cx="881063" cy="9144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38" name="Line 14"/>
            <p:cNvSpPr>
              <a:spLocks noChangeShapeType="1"/>
            </p:cNvSpPr>
            <p:nvPr/>
          </p:nvSpPr>
          <p:spPr bwMode="auto">
            <a:xfrm>
              <a:off x="5486400" y="3810000"/>
              <a:ext cx="406400" cy="6858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39" name="Line 15"/>
            <p:cNvSpPr>
              <a:spLocks noChangeShapeType="1"/>
            </p:cNvSpPr>
            <p:nvPr/>
          </p:nvSpPr>
          <p:spPr bwMode="auto">
            <a:xfrm>
              <a:off x="5961063" y="3810000"/>
              <a:ext cx="203200" cy="3810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40" name="Rectangle 16"/>
            <p:cNvSpPr>
              <a:spLocks noChangeArrowheads="1"/>
            </p:cNvSpPr>
            <p:nvPr/>
          </p:nvSpPr>
          <p:spPr bwMode="auto">
            <a:xfrm>
              <a:off x="6367463" y="3276600"/>
              <a:ext cx="4064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C</a:t>
              </a:r>
            </a:p>
          </p:txBody>
        </p:sp>
        <p:sp>
          <p:nvSpPr>
            <p:cNvPr id="615441" name="Rectangle 17"/>
            <p:cNvSpPr>
              <a:spLocks noChangeArrowheads="1"/>
            </p:cNvSpPr>
            <p:nvPr/>
          </p:nvSpPr>
          <p:spPr bwMode="auto">
            <a:xfrm>
              <a:off x="5757863" y="3276600"/>
              <a:ext cx="406400" cy="4445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A</a:t>
              </a:r>
            </a:p>
          </p:txBody>
        </p:sp>
        <p:sp>
          <p:nvSpPr>
            <p:cNvPr id="615442" name="Rectangle 18"/>
            <p:cNvSpPr>
              <a:spLocks noChangeArrowheads="1"/>
            </p:cNvSpPr>
            <p:nvPr/>
          </p:nvSpPr>
          <p:spPr bwMode="auto">
            <a:xfrm>
              <a:off x="5214938" y="3276600"/>
              <a:ext cx="406400" cy="292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B</a:t>
              </a:r>
            </a:p>
          </p:txBody>
        </p:sp>
        <p:sp>
          <p:nvSpPr>
            <p:cNvPr id="615443" name="Line 19"/>
            <p:cNvSpPr>
              <a:spLocks noChangeShapeType="1"/>
            </p:cNvSpPr>
            <p:nvPr/>
          </p:nvSpPr>
          <p:spPr bwMode="auto">
            <a:xfrm flipH="1">
              <a:off x="5757863" y="5562600"/>
              <a:ext cx="879475" cy="9144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44" name="Line 20"/>
            <p:cNvSpPr>
              <a:spLocks noChangeShapeType="1"/>
            </p:cNvSpPr>
            <p:nvPr/>
          </p:nvSpPr>
          <p:spPr bwMode="auto">
            <a:xfrm>
              <a:off x="5554663" y="5562600"/>
              <a:ext cx="406400" cy="6858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45" name="Line 21"/>
            <p:cNvSpPr>
              <a:spLocks noChangeShapeType="1"/>
            </p:cNvSpPr>
            <p:nvPr/>
          </p:nvSpPr>
          <p:spPr bwMode="auto">
            <a:xfrm>
              <a:off x="6027738" y="5562600"/>
              <a:ext cx="203200" cy="3810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46" name="Rectangle 22"/>
            <p:cNvSpPr>
              <a:spLocks noChangeArrowheads="1"/>
            </p:cNvSpPr>
            <p:nvPr/>
          </p:nvSpPr>
          <p:spPr bwMode="auto">
            <a:xfrm>
              <a:off x="6434138" y="5029200"/>
              <a:ext cx="4064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C</a:t>
              </a:r>
            </a:p>
          </p:txBody>
        </p:sp>
        <p:sp>
          <p:nvSpPr>
            <p:cNvPr id="615447" name="Rectangle 23"/>
            <p:cNvSpPr>
              <a:spLocks noChangeArrowheads="1"/>
            </p:cNvSpPr>
            <p:nvPr/>
          </p:nvSpPr>
          <p:spPr bwMode="auto">
            <a:xfrm>
              <a:off x="5824538" y="5029200"/>
              <a:ext cx="406400" cy="4445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B</a:t>
              </a:r>
            </a:p>
          </p:txBody>
        </p:sp>
        <p:sp>
          <p:nvSpPr>
            <p:cNvPr id="615448" name="Rectangle 24"/>
            <p:cNvSpPr>
              <a:spLocks noChangeArrowheads="1"/>
            </p:cNvSpPr>
            <p:nvPr/>
          </p:nvSpPr>
          <p:spPr bwMode="auto">
            <a:xfrm>
              <a:off x="5283200" y="5029200"/>
              <a:ext cx="406400" cy="292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A</a:t>
              </a:r>
            </a:p>
          </p:txBody>
        </p:sp>
        <p:sp>
          <p:nvSpPr>
            <p:cNvPr id="615449" name="Line 25"/>
            <p:cNvSpPr>
              <a:spLocks noChangeShapeType="1"/>
            </p:cNvSpPr>
            <p:nvPr/>
          </p:nvSpPr>
          <p:spPr bwMode="auto">
            <a:xfrm flipH="1">
              <a:off x="7856538" y="3810000"/>
              <a:ext cx="881062" cy="9144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50" name="Line 26"/>
            <p:cNvSpPr>
              <a:spLocks noChangeShapeType="1"/>
            </p:cNvSpPr>
            <p:nvPr/>
          </p:nvSpPr>
          <p:spPr bwMode="auto">
            <a:xfrm>
              <a:off x="7653338" y="3810000"/>
              <a:ext cx="406400" cy="6858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51" name="Line 27"/>
            <p:cNvSpPr>
              <a:spLocks noChangeShapeType="1"/>
            </p:cNvSpPr>
            <p:nvPr/>
          </p:nvSpPr>
          <p:spPr bwMode="auto">
            <a:xfrm>
              <a:off x="8128000" y="3810000"/>
              <a:ext cx="203200" cy="381000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52" name="Rectangle 28"/>
            <p:cNvSpPr>
              <a:spLocks noChangeArrowheads="1"/>
            </p:cNvSpPr>
            <p:nvPr/>
          </p:nvSpPr>
          <p:spPr bwMode="auto">
            <a:xfrm>
              <a:off x="8534400" y="3276600"/>
              <a:ext cx="4064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C</a:t>
              </a:r>
            </a:p>
          </p:txBody>
        </p:sp>
        <p:sp>
          <p:nvSpPr>
            <p:cNvPr id="615453" name="Rectangle 29"/>
            <p:cNvSpPr>
              <a:spLocks noChangeArrowheads="1"/>
            </p:cNvSpPr>
            <p:nvPr/>
          </p:nvSpPr>
          <p:spPr bwMode="auto">
            <a:xfrm>
              <a:off x="7924800" y="3276600"/>
              <a:ext cx="406400" cy="4445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B</a:t>
              </a:r>
            </a:p>
          </p:txBody>
        </p:sp>
        <p:sp>
          <p:nvSpPr>
            <p:cNvPr id="615454" name="Rectangle 30"/>
            <p:cNvSpPr>
              <a:spLocks noChangeArrowheads="1"/>
            </p:cNvSpPr>
            <p:nvPr/>
          </p:nvSpPr>
          <p:spPr bwMode="auto">
            <a:xfrm>
              <a:off x="7383463" y="3276600"/>
              <a:ext cx="406400" cy="292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800" b="1">
                  <a:solidFill>
                    <a:srgbClr val="000000"/>
                  </a:solidFill>
                  <a:cs typeface="+mn-cs"/>
                </a:rPr>
                <a:t>A</a:t>
              </a:r>
            </a:p>
          </p:txBody>
        </p:sp>
        <p:sp>
          <p:nvSpPr>
            <p:cNvPr id="615455" name="Line 31"/>
            <p:cNvSpPr>
              <a:spLocks noChangeShapeType="1"/>
            </p:cNvSpPr>
            <p:nvPr/>
          </p:nvSpPr>
          <p:spPr bwMode="auto">
            <a:xfrm flipV="1">
              <a:off x="1963738" y="2755900"/>
              <a:ext cx="957262" cy="9779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56" name="Line 32"/>
            <p:cNvSpPr>
              <a:spLocks noChangeShapeType="1"/>
            </p:cNvSpPr>
            <p:nvPr/>
          </p:nvSpPr>
          <p:spPr bwMode="auto">
            <a:xfrm>
              <a:off x="2100263" y="4495800"/>
              <a:ext cx="795337" cy="6350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57" name="Line 33"/>
            <p:cNvSpPr>
              <a:spLocks noChangeShapeType="1"/>
            </p:cNvSpPr>
            <p:nvPr/>
          </p:nvSpPr>
          <p:spPr bwMode="auto">
            <a:xfrm flipV="1">
              <a:off x="1963738" y="4038600"/>
              <a:ext cx="1016000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58" name="Rectangle 34"/>
            <p:cNvSpPr>
              <a:spLocks noChangeArrowheads="1"/>
            </p:cNvSpPr>
            <p:nvPr/>
          </p:nvSpPr>
          <p:spPr bwMode="auto">
            <a:xfrm>
              <a:off x="8132763" y="4221162"/>
              <a:ext cx="922338" cy="5540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l" defTabSz="923888">
                <a:spcBef>
                  <a:spcPct val="20000"/>
                </a:spcBef>
                <a:buSzPct val="100000"/>
                <a:defRPr/>
              </a:pPr>
              <a:r>
                <a:rPr lang="en-US" sz="2400" dirty="0">
                  <a:solidFill>
                    <a:srgbClr val="000000"/>
                  </a:solidFill>
                  <a:cs typeface="+mn-cs"/>
                </a:rPr>
                <a:t>67%</a:t>
              </a:r>
            </a:p>
          </p:txBody>
        </p:sp>
        <p:sp>
          <p:nvSpPr>
            <p:cNvPr id="615459" name="Line 35"/>
            <p:cNvSpPr>
              <a:spLocks noChangeShapeType="1"/>
            </p:cNvSpPr>
            <p:nvPr/>
          </p:nvSpPr>
          <p:spPr bwMode="auto">
            <a:xfrm flipV="1">
              <a:off x="4741863" y="2362200"/>
              <a:ext cx="541337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60" name="Line 36"/>
            <p:cNvSpPr>
              <a:spLocks noChangeShapeType="1"/>
            </p:cNvSpPr>
            <p:nvPr/>
          </p:nvSpPr>
          <p:spPr bwMode="auto">
            <a:xfrm flipV="1">
              <a:off x="4808538" y="3962400"/>
              <a:ext cx="5429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61" name="Line 37"/>
            <p:cNvSpPr>
              <a:spLocks noChangeShapeType="1"/>
            </p:cNvSpPr>
            <p:nvPr/>
          </p:nvSpPr>
          <p:spPr bwMode="auto">
            <a:xfrm flipV="1">
              <a:off x="4673600" y="5562600"/>
              <a:ext cx="541338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62" name="Line 38"/>
            <p:cNvSpPr>
              <a:spLocks noChangeShapeType="1"/>
            </p:cNvSpPr>
            <p:nvPr/>
          </p:nvSpPr>
          <p:spPr bwMode="auto">
            <a:xfrm>
              <a:off x="6637338" y="2514600"/>
              <a:ext cx="677862" cy="8382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63" name="Line 39"/>
            <p:cNvSpPr>
              <a:spLocks noChangeShapeType="1"/>
            </p:cNvSpPr>
            <p:nvPr/>
          </p:nvSpPr>
          <p:spPr bwMode="auto">
            <a:xfrm flipV="1">
              <a:off x="6637338" y="4114800"/>
              <a:ext cx="542925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64" name="Line 40"/>
            <p:cNvSpPr>
              <a:spLocks noChangeShapeType="1"/>
            </p:cNvSpPr>
            <p:nvPr/>
          </p:nvSpPr>
          <p:spPr bwMode="auto">
            <a:xfrm flipV="1">
              <a:off x="6840538" y="5181600"/>
              <a:ext cx="949325" cy="8382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91436" tIns="45718" rIns="91436" bIns="45718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615465" name="Rectangle 41"/>
            <p:cNvSpPr>
              <a:spLocks noChangeArrowheads="1"/>
            </p:cNvSpPr>
            <p:nvPr/>
          </p:nvSpPr>
          <p:spPr bwMode="auto">
            <a:xfrm>
              <a:off x="881063" y="959185"/>
              <a:ext cx="2438400" cy="4445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ctr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 smtClean="0">
                  <a:solidFill>
                    <a:srgbClr val="000000"/>
                  </a:solidFill>
                  <a:cs typeface="+mn-cs"/>
                </a:rPr>
                <a:t>Resample</a:t>
              </a:r>
            </a:p>
            <a:p>
              <a:pPr marL="346061" indent="-346061" algn="ctr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 smtClean="0">
                  <a:solidFill>
                    <a:srgbClr val="000000"/>
                  </a:solidFill>
                  <a:cs typeface="+mn-cs"/>
                </a:rPr>
                <a:t> </a:t>
              </a:r>
              <a:r>
                <a:rPr lang="en-US" sz="1800" b="1" dirty="0">
                  <a:solidFill>
                    <a:srgbClr val="000000"/>
                  </a:solidFill>
                  <a:cs typeface="+mn-cs"/>
                </a:rPr>
                <a:t>characters</a:t>
              </a:r>
            </a:p>
          </p:txBody>
        </p:sp>
        <p:sp>
          <p:nvSpPr>
            <p:cNvPr id="615466" name="Rectangle 42"/>
            <p:cNvSpPr>
              <a:spLocks noChangeArrowheads="1"/>
            </p:cNvSpPr>
            <p:nvPr/>
          </p:nvSpPr>
          <p:spPr bwMode="auto">
            <a:xfrm>
              <a:off x="3929062" y="952500"/>
              <a:ext cx="1963738" cy="4445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ctr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>
                  <a:solidFill>
                    <a:srgbClr val="000000"/>
                  </a:solidFill>
                  <a:cs typeface="+mn-cs"/>
                </a:rPr>
                <a:t>Analyze </a:t>
              </a:r>
              <a:endParaRPr lang="en-US" sz="1800" b="1" dirty="0" smtClean="0">
                <a:solidFill>
                  <a:srgbClr val="000000"/>
                </a:solidFill>
                <a:cs typeface="+mn-cs"/>
              </a:endParaRPr>
            </a:p>
            <a:p>
              <a:pPr marL="346061" indent="-346061" algn="ctr" defTabSz="923888">
                <a:spcBef>
                  <a:spcPct val="20000"/>
                </a:spcBef>
                <a:buSzPct val="100000"/>
                <a:defRPr/>
              </a:pPr>
              <a:r>
                <a:rPr lang="en-US" sz="1800" b="1" dirty="0" smtClean="0">
                  <a:solidFill>
                    <a:srgbClr val="000000"/>
                  </a:solidFill>
                  <a:cs typeface="+mn-cs"/>
                </a:rPr>
                <a:t>matrices</a:t>
              </a:r>
              <a:endParaRPr lang="en-US" sz="1800" b="1" dirty="0">
                <a:solidFill>
                  <a:srgbClr val="000000"/>
                </a:solidFill>
                <a:cs typeface="+mn-cs"/>
              </a:endParaRPr>
            </a:p>
          </p:txBody>
        </p:sp>
        <p:sp>
          <p:nvSpPr>
            <p:cNvPr id="615467" name="Rectangle 43"/>
            <p:cNvSpPr>
              <a:spLocks noChangeArrowheads="1"/>
            </p:cNvSpPr>
            <p:nvPr/>
          </p:nvSpPr>
          <p:spPr bwMode="auto">
            <a:xfrm>
              <a:off x="6977062" y="932446"/>
              <a:ext cx="1963738" cy="9999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3659" tIns="46036" rIns="93659" bIns="46036"/>
            <a:lstStyle/>
            <a:p>
              <a:pPr marL="346061" indent="-346061" algn="ctr" defTabSz="923888">
                <a:spcBef>
                  <a:spcPct val="20000"/>
                </a:spcBef>
                <a:buSzPct val="100000"/>
                <a:defRPr/>
              </a:pPr>
              <a:r>
                <a:rPr lang="en-US" b="1" dirty="0" smtClean="0">
                  <a:solidFill>
                    <a:srgbClr val="000000"/>
                  </a:solidFill>
                </a:rPr>
                <a:t>Generate</a:t>
              </a:r>
              <a:r>
                <a:rPr lang="en-US" sz="1800" b="1" dirty="0" smtClean="0">
                  <a:solidFill>
                    <a:srgbClr val="000000"/>
                  </a:solidFill>
                  <a:cs typeface="+mn-cs"/>
                </a:rPr>
                <a:t> </a:t>
              </a:r>
            </a:p>
            <a:p>
              <a:pPr marL="346061" indent="-346061" algn="ctr" defTabSz="923888">
                <a:spcBef>
                  <a:spcPct val="20000"/>
                </a:spcBef>
                <a:buSzPct val="100000"/>
                <a:defRPr/>
              </a:pPr>
              <a:r>
                <a:rPr lang="en-US" b="1" dirty="0" smtClean="0">
                  <a:solidFill>
                    <a:srgbClr val="000000"/>
                  </a:solidFill>
                </a:rPr>
                <a:t>consensus </a:t>
              </a:r>
              <a:r>
                <a:rPr lang="en-US" sz="1800" b="1" dirty="0" smtClean="0">
                  <a:solidFill>
                    <a:srgbClr val="000000"/>
                  </a:solidFill>
                  <a:cs typeface="+mn-cs"/>
                </a:rPr>
                <a:t>tree</a:t>
              </a:r>
              <a:endParaRPr lang="en-US" sz="1800" b="1" dirty="0">
                <a:solidFill>
                  <a:srgbClr val="000000"/>
                </a:solidFill>
                <a:cs typeface="+mn-cs"/>
              </a:endParaRPr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33183" y="247832"/>
            <a:ext cx="20839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660066"/>
                </a:solidFill>
                <a:latin typeface="Arial"/>
                <a:cs typeface="Arial"/>
              </a:rPr>
              <a:t>Bootstrapping</a:t>
            </a:r>
            <a:endParaRPr lang="en-US" sz="24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1296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-00682c5ce79908a8819b08d9563d4add-Prestin-tre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29"/>
          <a:stretch/>
        </p:blipFill>
        <p:spPr>
          <a:xfrm>
            <a:off x="3287674" y="304800"/>
            <a:ext cx="5932526" cy="6540500"/>
          </a:xfrm>
          <a:prstGeom prst="rect">
            <a:avLst/>
          </a:prstGeom>
        </p:spPr>
      </p:pic>
      <p:sp>
        <p:nvSpPr>
          <p:cNvPr id="623618" name="Rectangle 1026"/>
          <p:cNvSpPr>
            <a:spLocks noChangeArrowheads="1"/>
          </p:cNvSpPr>
          <p:nvPr/>
        </p:nvSpPr>
        <p:spPr bwMode="auto">
          <a:xfrm>
            <a:off x="7659688" y="3654425"/>
            <a:ext cx="1484312" cy="452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b="1" dirty="0">
                <a:solidFill>
                  <a:srgbClr val="FFFFFF"/>
                </a:solidFill>
                <a:latin typeface="Arial"/>
                <a:cs typeface="+mn-cs"/>
              </a:rPr>
              <a:t>   peacock</a:t>
            </a:r>
            <a:endParaRPr lang="en-US" sz="28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623619" name="Rectangle 1027"/>
          <p:cNvSpPr>
            <a:spLocks noChangeArrowheads="1"/>
          </p:cNvSpPr>
          <p:nvPr/>
        </p:nvSpPr>
        <p:spPr bwMode="auto">
          <a:xfrm>
            <a:off x="2305050" y="3838575"/>
            <a:ext cx="1879600" cy="452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3659" tIns="46036" rIns="93659" bIns="46036"/>
          <a:lstStyle/>
          <a:p>
            <a:pPr marL="346061" indent="-346061" algn="l" defTabSz="923888">
              <a:spcBef>
                <a:spcPct val="20000"/>
              </a:spcBef>
              <a:buSzPct val="100000"/>
              <a:defRPr/>
            </a:pPr>
            <a:r>
              <a:rPr lang="en-US" b="1" dirty="0">
                <a:solidFill>
                  <a:srgbClr val="FFFFFF"/>
                </a:solidFill>
                <a:latin typeface="Arial"/>
                <a:cs typeface="+mn-cs"/>
              </a:rPr>
              <a:t>   stalk-eyed fly</a:t>
            </a:r>
            <a:endParaRPr lang="en-US" sz="28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623622" name="Rectangle 1030"/>
          <p:cNvSpPr>
            <a:spLocks noChangeArrowheads="1"/>
          </p:cNvSpPr>
          <p:nvPr/>
        </p:nvSpPr>
        <p:spPr bwMode="auto">
          <a:xfrm>
            <a:off x="0" y="6540500"/>
            <a:ext cx="3014663" cy="304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r>
              <a:rPr lang="en-US" sz="1200" dirty="0" smtClean="0">
                <a:solidFill>
                  <a:srgbClr val="000000"/>
                </a:solidFill>
                <a:latin typeface="Arial"/>
                <a:cs typeface="+mn-cs"/>
              </a:rPr>
              <a:t>Liu et al. 2010 </a:t>
            </a:r>
            <a:r>
              <a:rPr lang="en-US" sz="1200" i="1" dirty="0" err="1" smtClean="0">
                <a:solidFill>
                  <a:srgbClr val="000000"/>
                </a:solidFill>
                <a:latin typeface="Arial"/>
                <a:cs typeface="+mn-cs"/>
              </a:rPr>
              <a:t>Curr</a:t>
            </a:r>
            <a:r>
              <a:rPr lang="en-US" sz="1200" i="1" dirty="0" smtClean="0">
                <a:solidFill>
                  <a:srgbClr val="000000"/>
                </a:solidFill>
                <a:latin typeface="Arial"/>
                <a:cs typeface="+mn-cs"/>
              </a:rPr>
              <a:t> </a:t>
            </a:r>
            <a:r>
              <a:rPr lang="en-US" sz="1200" i="1" dirty="0" err="1" smtClean="0">
                <a:solidFill>
                  <a:srgbClr val="000000"/>
                </a:solidFill>
                <a:latin typeface="Arial"/>
                <a:cs typeface="+mn-cs"/>
              </a:rPr>
              <a:t>Biol</a:t>
            </a:r>
            <a:endParaRPr lang="en-US" sz="1200" i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623624" name="Rectangle 1032"/>
          <p:cNvSpPr>
            <a:spLocks noChangeArrowheads="1"/>
          </p:cNvSpPr>
          <p:nvPr/>
        </p:nvSpPr>
        <p:spPr bwMode="auto">
          <a:xfrm>
            <a:off x="203200" y="381000"/>
            <a:ext cx="3251200" cy="646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0000"/>
                </a:solidFill>
                <a:latin typeface="Arial"/>
                <a:cs typeface="+mn-cs"/>
              </a:rPr>
              <a:t>Do you notice something unusual?</a:t>
            </a:r>
            <a:endParaRPr lang="en-US" sz="18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5063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i_etal10fig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794897"/>
            <a:ext cx="7315200" cy="4951011"/>
          </a:xfrm>
          <a:prstGeom prst="rect">
            <a:avLst/>
          </a:prstGeom>
        </p:spPr>
      </p:pic>
      <p:sp>
        <p:nvSpPr>
          <p:cNvPr id="527366" name="Text Box 6"/>
          <p:cNvSpPr txBox="1">
            <a:spLocks noChangeArrowheads="1"/>
          </p:cNvSpPr>
          <p:nvPr/>
        </p:nvSpPr>
        <p:spPr bwMode="auto">
          <a:xfrm>
            <a:off x="1447800" y="1485900"/>
            <a:ext cx="304800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91436" tIns="45718" rIns="91436" bIns="45718">
            <a:spAutoFit/>
          </a:bodyPr>
          <a:lstStyle/>
          <a:p>
            <a:pPr algn="ctr">
              <a:defRPr/>
            </a:pPr>
            <a:r>
              <a:rPr lang="en-US" b="1" dirty="0" smtClean="0">
                <a:solidFill>
                  <a:srgbClr val="000000"/>
                </a:solidFill>
                <a:latin typeface="Arial"/>
                <a:cs typeface="+mn-cs"/>
              </a:rPr>
              <a:t>Hearing gene tree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27367" name="Text Box 7"/>
          <p:cNvSpPr txBox="1">
            <a:spLocks noChangeArrowheads="1"/>
          </p:cNvSpPr>
          <p:nvPr/>
        </p:nvSpPr>
        <p:spPr bwMode="auto">
          <a:xfrm>
            <a:off x="5943600" y="1485900"/>
            <a:ext cx="228600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91436" tIns="45718" rIns="91436" bIns="45718">
            <a:spAutoFit/>
          </a:bodyPr>
          <a:lstStyle/>
          <a:p>
            <a:pPr algn="ctr">
              <a:defRPr/>
            </a:pPr>
            <a:r>
              <a:rPr lang="en-US" b="1" dirty="0" smtClean="0">
                <a:solidFill>
                  <a:srgbClr val="000000"/>
                </a:solidFill>
                <a:latin typeface="Arial"/>
                <a:cs typeface="+mn-cs"/>
              </a:rPr>
              <a:t>Species tree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7" name="Rectangle 1030"/>
          <p:cNvSpPr>
            <a:spLocks noChangeArrowheads="1"/>
          </p:cNvSpPr>
          <p:nvPr/>
        </p:nvSpPr>
        <p:spPr bwMode="auto">
          <a:xfrm>
            <a:off x="0" y="6540500"/>
            <a:ext cx="3014663" cy="304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r>
              <a:rPr lang="en-US" sz="1200" dirty="0" smtClean="0">
                <a:solidFill>
                  <a:srgbClr val="000000"/>
                </a:solidFill>
                <a:latin typeface="Arial"/>
                <a:cs typeface="+mn-cs"/>
              </a:rPr>
              <a:t>Liu et al. 2010 </a:t>
            </a:r>
            <a:r>
              <a:rPr lang="en-US" sz="1200" i="1" dirty="0" err="1" smtClean="0">
                <a:solidFill>
                  <a:srgbClr val="000000"/>
                </a:solidFill>
                <a:latin typeface="Arial"/>
                <a:cs typeface="+mn-cs"/>
              </a:rPr>
              <a:t>Curr</a:t>
            </a:r>
            <a:r>
              <a:rPr lang="en-US" sz="1200" i="1" dirty="0" smtClean="0">
                <a:solidFill>
                  <a:srgbClr val="000000"/>
                </a:solidFill>
                <a:latin typeface="Arial"/>
                <a:cs typeface="+mn-cs"/>
              </a:rPr>
              <a:t> </a:t>
            </a:r>
            <a:r>
              <a:rPr lang="en-US" sz="1200" i="1" dirty="0" err="1" smtClean="0">
                <a:solidFill>
                  <a:srgbClr val="000000"/>
                </a:solidFill>
                <a:latin typeface="Arial"/>
                <a:cs typeface="+mn-cs"/>
              </a:rPr>
              <a:t>Biol</a:t>
            </a:r>
            <a:endParaRPr lang="en-US" sz="1200" i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881063" y="342900"/>
            <a:ext cx="73152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23888">
              <a:defRPr/>
            </a:pPr>
            <a:r>
              <a:rPr lang="en-US" sz="4000" b="1" dirty="0" smtClean="0">
                <a:solidFill>
                  <a:srgbClr val="000000"/>
                </a:solidFill>
                <a:latin typeface="Arial"/>
              </a:rPr>
              <a:t>What happened?</a:t>
            </a:r>
            <a:br>
              <a:rPr lang="en-US" sz="4000" b="1" dirty="0" smtClean="0">
                <a:solidFill>
                  <a:srgbClr val="000000"/>
                </a:solidFill>
                <a:latin typeface="Arial"/>
              </a:rPr>
            </a:br>
            <a:r>
              <a:rPr lang="en-US" sz="2700" b="1" dirty="0" smtClean="0">
                <a:solidFill>
                  <a:srgbClr val="000000"/>
                </a:solidFill>
                <a:latin typeface="Arial"/>
              </a:rPr>
              <a:t>Evolution of high-frequency echolocation</a:t>
            </a:r>
            <a:endParaRPr lang="en-US" sz="270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5604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5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92188" y="2019300"/>
            <a:ext cx="7905750" cy="1143000"/>
          </a:xfrm>
        </p:spPr>
        <p:txBody>
          <a:bodyPr>
            <a:normAutofit fontScale="92500"/>
          </a:bodyPr>
          <a:lstStyle/>
          <a:p>
            <a:pPr marL="465138" indent="-465138" defTabSz="923888">
              <a:buFontTx/>
              <a:buNone/>
              <a:defRPr/>
            </a:pPr>
            <a:r>
              <a:rPr lang="en-US" sz="2800" b="1" dirty="0">
                <a:solidFill>
                  <a:srgbClr val="000000"/>
                </a:solidFill>
                <a:cs typeface="+mn-cs"/>
              </a:rPr>
              <a:t>2.  </a:t>
            </a:r>
            <a:r>
              <a:rPr lang="en-US" sz="2600" b="1" dirty="0">
                <a:solidFill>
                  <a:srgbClr val="000000"/>
                </a:solidFill>
                <a:cs typeface="+mn-cs"/>
              </a:rPr>
              <a:t>Phylogenies tell us about sequence of evolutionary changes (within or between traits</a:t>
            </a:r>
            <a:r>
              <a:rPr lang="en-US" sz="2600" b="1" dirty="0" smtClean="0">
                <a:solidFill>
                  <a:srgbClr val="000000"/>
                </a:solidFill>
                <a:cs typeface="+mn-cs"/>
              </a:rPr>
              <a:t>)</a:t>
            </a:r>
            <a:endParaRPr lang="en-US" sz="2600" b="1" dirty="0">
              <a:solidFill>
                <a:srgbClr val="000000"/>
              </a:solidFill>
              <a:cs typeface="+mn-cs"/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dirty="0">
              <a:solidFill>
                <a:srgbClr val="000000"/>
              </a:solidFill>
              <a:cs typeface="+mn-cs"/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dirty="0">
              <a:solidFill>
                <a:srgbClr val="000000"/>
              </a:solidFill>
              <a:cs typeface="+mn-cs"/>
            </a:endParaRPr>
          </a:p>
        </p:txBody>
      </p:sp>
      <p:sp>
        <p:nvSpPr>
          <p:cNvPr id="535556" name="Line 1028"/>
          <p:cNvSpPr>
            <a:spLocks noChangeShapeType="1"/>
          </p:cNvSpPr>
          <p:nvPr/>
        </p:nvSpPr>
        <p:spPr bwMode="auto">
          <a:xfrm flipV="1">
            <a:off x="1760538" y="3886200"/>
            <a:ext cx="1422400" cy="1371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57" name="Line 1029"/>
          <p:cNvSpPr>
            <a:spLocks noChangeShapeType="1"/>
          </p:cNvSpPr>
          <p:nvPr/>
        </p:nvSpPr>
        <p:spPr bwMode="auto">
          <a:xfrm>
            <a:off x="2438400" y="3886200"/>
            <a:ext cx="338138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58" name="Line 1030"/>
          <p:cNvSpPr>
            <a:spLocks noChangeShapeType="1"/>
          </p:cNvSpPr>
          <p:nvPr/>
        </p:nvSpPr>
        <p:spPr bwMode="auto">
          <a:xfrm>
            <a:off x="1897063" y="3886200"/>
            <a:ext cx="609600" cy="685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59" name="Line 1031"/>
          <p:cNvSpPr>
            <a:spLocks noChangeShapeType="1"/>
          </p:cNvSpPr>
          <p:nvPr/>
        </p:nvSpPr>
        <p:spPr bwMode="auto">
          <a:xfrm>
            <a:off x="1287463" y="3886200"/>
            <a:ext cx="879475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0" name="Text Box 1032"/>
          <p:cNvSpPr txBox="1">
            <a:spLocks noChangeArrowheads="1"/>
          </p:cNvSpPr>
          <p:nvPr/>
        </p:nvSpPr>
        <p:spPr bwMode="auto">
          <a:xfrm>
            <a:off x="1738313" y="3429000"/>
            <a:ext cx="3513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1" name="Text Box 1033"/>
          <p:cNvSpPr txBox="1">
            <a:spLocks noChangeArrowheads="1"/>
          </p:cNvSpPr>
          <p:nvPr/>
        </p:nvSpPr>
        <p:spPr bwMode="auto">
          <a:xfrm>
            <a:off x="1184275" y="3429000"/>
            <a:ext cx="358775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2" name="Text Box 1034"/>
          <p:cNvSpPr txBox="1">
            <a:spLocks noChangeArrowheads="1"/>
          </p:cNvSpPr>
          <p:nvPr/>
        </p:nvSpPr>
        <p:spPr bwMode="auto">
          <a:xfrm>
            <a:off x="2370138" y="3429000"/>
            <a:ext cx="360362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3" name="Text Box 1035"/>
          <p:cNvSpPr txBox="1">
            <a:spLocks noChangeArrowheads="1"/>
          </p:cNvSpPr>
          <p:nvPr/>
        </p:nvSpPr>
        <p:spPr bwMode="auto">
          <a:xfrm>
            <a:off x="3024188" y="3429000"/>
            <a:ext cx="3513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4" name="Line 1036"/>
          <p:cNvSpPr>
            <a:spLocks noChangeShapeType="1"/>
          </p:cNvSpPr>
          <p:nvPr/>
        </p:nvSpPr>
        <p:spPr bwMode="auto">
          <a:xfrm flipV="1">
            <a:off x="5400675" y="3906838"/>
            <a:ext cx="1422400" cy="1371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5" name="Line 1037"/>
          <p:cNvSpPr>
            <a:spLocks noChangeShapeType="1"/>
          </p:cNvSpPr>
          <p:nvPr/>
        </p:nvSpPr>
        <p:spPr bwMode="auto">
          <a:xfrm>
            <a:off x="6096000" y="3886200"/>
            <a:ext cx="338138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6" name="Line 1038"/>
          <p:cNvSpPr>
            <a:spLocks noChangeShapeType="1"/>
          </p:cNvSpPr>
          <p:nvPr/>
        </p:nvSpPr>
        <p:spPr bwMode="auto">
          <a:xfrm>
            <a:off x="5554663" y="3886200"/>
            <a:ext cx="609600" cy="685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7" name="Line 1039"/>
          <p:cNvSpPr>
            <a:spLocks noChangeShapeType="1"/>
          </p:cNvSpPr>
          <p:nvPr/>
        </p:nvSpPr>
        <p:spPr bwMode="auto">
          <a:xfrm>
            <a:off x="4945063" y="3886200"/>
            <a:ext cx="879475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8" name="Text Box 1040"/>
          <p:cNvSpPr txBox="1">
            <a:spLocks noChangeArrowheads="1"/>
          </p:cNvSpPr>
          <p:nvPr/>
        </p:nvSpPr>
        <p:spPr bwMode="auto">
          <a:xfrm>
            <a:off x="5395913" y="3429000"/>
            <a:ext cx="3513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9" name="Text Box 1041"/>
          <p:cNvSpPr txBox="1">
            <a:spLocks noChangeArrowheads="1"/>
          </p:cNvSpPr>
          <p:nvPr/>
        </p:nvSpPr>
        <p:spPr bwMode="auto">
          <a:xfrm>
            <a:off x="4841875" y="3429000"/>
            <a:ext cx="358775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0" name="Text Box 1042"/>
          <p:cNvSpPr txBox="1">
            <a:spLocks noChangeArrowheads="1"/>
          </p:cNvSpPr>
          <p:nvPr/>
        </p:nvSpPr>
        <p:spPr bwMode="auto">
          <a:xfrm>
            <a:off x="6027738" y="3429000"/>
            <a:ext cx="360362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1" name="Text Box 1043"/>
          <p:cNvSpPr txBox="1">
            <a:spLocks noChangeArrowheads="1"/>
          </p:cNvSpPr>
          <p:nvPr/>
        </p:nvSpPr>
        <p:spPr bwMode="auto">
          <a:xfrm>
            <a:off x="6681788" y="3429000"/>
            <a:ext cx="3513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2" name="Rectangle 1044"/>
          <p:cNvSpPr>
            <a:spLocks noChangeArrowheads="1"/>
          </p:cNvSpPr>
          <p:nvPr/>
        </p:nvSpPr>
        <p:spPr bwMode="auto">
          <a:xfrm>
            <a:off x="2573338" y="4191000"/>
            <a:ext cx="406400" cy="152400"/>
          </a:xfrm>
          <a:prstGeom prst="rect">
            <a:avLst/>
          </a:prstGeom>
          <a:solidFill>
            <a:srgbClr val="0C818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73" name="Rectangle 1045"/>
          <p:cNvSpPr>
            <a:spLocks noChangeArrowheads="1"/>
          </p:cNvSpPr>
          <p:nvPr/>
        </p:nvSpPr>
        <p:spPr bwMode="auto">
          <a:xfrm>
            <a:off x="1963738" y="4800600"/>
            <a:ext cx="406400" cy="152400"/>
          </a:xfrm>
          <a:prstGeom prst="rect">
            <a:avLst/>
          </a:prstGeom>
          <a:solidFill>
            <a:srgbClr val="05D5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74" name="Text Box 1046"/>
          <p:cNvSpPr txBox="1">
            <a:spLocks noChangeArrowheads="1"/>
          </p:cNvSpPr>
          <p:nvPr/>
        </p:nvSpPr>
        <p:spPr bwMode="auto">
          <a:xfrm>
            <a:off x="2370138" y="4648200"/>
            <a:ext cx="2100262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aquatic habitat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5" name="Text Box 1047"/>
          <p:cNvSpPr txBox="1">
            <a:spLocks noChangeArrowheads="1"/>
          </p:cNvSpPr>
          <p:nvPr/>
        </p:nvSpPr>
        <p:spPr bwMode="auto">
          <a:xfrm>
            <a:off x="3048000" y="4038600"/>
            <a:ext cx="677863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fins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6" name="Rectangle 1048"/>
          <p:cNvSpPr>
            <a:spLocks noChangeArrowheads="1"/>
          </p:cNvSpPr>
          <p:nvPr/>
        </p:nvSpPr>
        <p:spPr bwMode="auto">
          <a:xfrm>
            <a:off x="6299200" y="4191000"/>
            <a:ext cx="406400" cy="152400"/>
          </a:xfrm>
          <a:prstGeom prst="rect">
            <a:avLst/>
          </a:prstGeom>
          <a:solidFill>
            <a:srgbClr val="05D5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77" name="Text Box 1049"/>
          <p:cNvSpPr txBox="1">
            <a:spLocks noChangeArrowheads="1"/>
          </p:cNvSpPr>
          <p:nvPr/>
        </p:nvSpPr>
        <p:spPr bwMode="auto">
          <a:xfrm>
            <a:off x="6027738" y="4648200"/>
            <a:ext cx="677862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fins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8" name="Rectangle 1050"/>
          <p:cNvSpPr>
            <a:spLocks noChangeArrowheads="1"/>
          </p:cNvSpPr>
          <p:nvPr/>
        </p:nvSpPr>
        <p:spPr bwMode="auto">
          <a:xfrm>
            <a:off x="5621338" y="4800600"/>
            <a:ext cx="406400" cy="152400"/>
          </a:xfrm>
          <a:prstGeom prst="rect">
            <a:avLst/>
          </a:prstGeom>
          <a:solidFill>
            <a:srgbClr val="0C818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79" name="Text Box 1051"/>
          <p:cNvSpPr txBox="1">
            <a:spLocks noChangeArrowheads="1"/>
          </p:cNvSpPr>
          <p:nvPr/>
        </p:nvSpPr>
        <p:spPr bwMode="auto">
          <a:xfrm>
            <a:off x="6705600" y="4038600"/>
            <a:ext cx="2100263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aquatic habitat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31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6332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>
                <a:solidFill>
                  <a:srgbClr val="BFBFBF"/>
                </a:solidFill>
                <a:cs typeface="+mj-cs"/>
              </a:rPr>
              <a:t>Why are phylogenies important to evolutionary biology?</a:t>
            </a:r>
            <a:br>
              <a:rPr lang="en-US" sz="3200" b="1" dirty="0">
                <a:solidFill>
                  <a:srgbClr val="BFBFBF"/>
                </a:solidFill>
                <a:cs typeface="+mj-cs"/>
              </a:rPr>
            </a:br>
            <a:r>
              <a:rPr lang="en-US" sz="3200" b="1" dirty="0">
                <a:solidFill>
                  <a:srgbClr val="BFBFBF"/>
                </a:solidFill>
                <a:cs typeface="+mj-cs"/>
              </a:rPr>
              <a:t>(4 reasons)</a:t>
            </a:r>
            <a:endParaRPr lang="en-US" sz="3200" dirty="0">
              <a:solidFill>
                <a:srgbClr val="BFBFBF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15591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5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92188" y="2019300"/>
            <a:ext cx="7905750" cy="1143000"/>
          </a:xfrm>
        </p:spPr>
        <p:txBody>
          <a:bodyPr>
            <a:normAutofit fontScale="92500"/>
          </a:bodyPr>
          <a:lstStyle/>
          <a:p>
            <a:pPr marL="465138" indent="-465138" defTabSz="923888">
              <a:buFontTx/>
              <a:buNone/>
              <a:defRPr/>
            </a:pPr>
            <a:r>
              <a:rPr lang="en-US" sz="2800" b="1" dirty="0">
                <a:solidFill>
                  <a:srgbClr val="000000"/>
                </a:solidFill>
                <a:cs typeface="+mn-cs"/>
              </a:rPr>
              <a:t>2.  </a:t>
            </a:r>
            <a:r>
              <a:rPr lang="en-US" sz="2600" b="1" dirty="0">
                <a:solidFill>
                  <a:srgbClr val="000000"/>
                </a:solidFill>
                <a:cs typeface="+mn-cs"/>
              </a:rPr>
              <a:t>Phylogenies tell us about sequence of evolutionary changes (within or between traits</a:t>
            </a:r>
            <a:r>
              <a:rPr lang="en-US" sz="2600" b="1" dirty="0" smtClean="0">
                <a:solidFill>
                  <a:srgbClr val="000000"/>
                </a:solidFill>
                <a:cs typeface="+mn-cs"/>
              </a:rPr>
              <a:t>)</a:t>
            </a:r>
            <a:endParaRPr lang="en-US" sz="2600" b="1" dirty="0">
              <a:solidFill>
                <a:srgbClr val="000000"/>
              </a:solidFill>
              <a:cs typeface="+mn-cs"/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dirty="0">
              <a:solidFill>
                <a:srgbClr val="000000"/>
              </a:solidFill>
              <a:cs typeface="+mn-cs"/>
            </a:endParaRPr>
          </a:p>
          <a:p>
            <a:pPr marL="346061" indent="-346061" defTabSz="923888">
              <a:buFontTx/>
              <a:buNone/>
              <a:defRPr/>
            </a:pPr>
            <a:endParaRPr lang="en-US" sz="2800" b="1" dirty="0">
              <a:solidFill>
                <a:srgbClr val="000000"/>
              </a:solidFill>
              <a:cs typeface="+mn-cs"/>
            </a:endParaRPr>
          </a:p>
        </p:txBody>
      </p:sp>
      <p:sp>
        <p:nvSpPr>
          <p:cNvPr id="535556" name="Line 1028"/>
          <p:cNvSpPr>
            <a:spLocks noChangeShapeType="1"/>
          </p:cNvSpPr>
          <p:nvPr/>
        </p:nvSpPr>
        <p:spPr bwMode="auto">
          <a:xfrm flipV="1">
            <a:off x="1760538" y="3886200"/>
            <a:ext cx="1422400" cy="1371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57" name="Line 1029"/>
          <p:cNvSpPr>
            <a:spLocks noChangeShapeType="1"/>
          </p:cNvSpPr>
          <p:nvPr/>
        </p:nvSpPr>
        <p:spPr bwMode="auto">
          <a:xfrm>
            <a:off x="2438400" y="3886200"/>
            <a:ext cx="338138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58" name="Line 1030"/>
          <p:cNvSpPr>
            <a:spLocks noChangeShapeType="1"/>
          </p:cNvSpPr>
          <p:nvPr/>
        </p:nvSpPr>
        <p:spPr bwMode="auto">
          <a:xfrm>
            <a:off x="1897063" y="3886200"/>
            <a:ext cx="609600" cy="685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59" name="Line 1031"/>
          <p:cNvSpPr>
            <a:spLocks noChangeShapeType="1"/>
          </p:cNvSpPr>
          <p:nvPr/>
        </p:nvSpPr>
        <p:spPr bwMode="auto">
          <a:xfrm>
            <a:off x="1287463" y="3886200"/>
            <a:ext cx="879475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0" name="Text Box 1032"/>
          <p:cNvSpPr txBox="1">
            <a:spLocks noChangeArrowheads="1"/>
          </p:cNvSpPr>
          <p:nvPr/>
        </p:nvSpPr>
        <p:spPr bwMode="auto">
          <a:xfrm>
            <a:off x="1738313" y="3429000"/>
            <a:ext cx="3513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1" name="Text Box 1033"/>
          <p:cNvSpPr txBox="1">
            <a:spLocks noChangeArrowheads="1"/>
          </p:cNvSpPr>
          <p:nvPr/>
        </p:nvSpPr>
        <p:spPr bwMode="auto">
          <a:xfrm>
            <a:off x="1184275" y="3429000"/>
            <a:ext cx="358775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2" name="Text Box 1034"/>
          <p:cNvSpPr txBox="1">
            <a:spLocks noChangeArrowheads="1"/>
          </p:cNvSpPr>
          <p:nvPr/>
        </p:nvSpPr>
        <p:spPr bwMode="auto">
          <a:xfrm>
            <a:off x="2370138" y="3429000"/>
            <a:ext cx="360362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3" name="Text Box 1035"/>
          <p:cNvSpPr txBox="1">
            <a:spLocks noChangeArrowheads="1"/>
          </p:cNvSpPr>
          <p:nvPr/>
        </p:nvSpPr>
        <p:spPr bwMode="auto">
          <a:xfrm>
            <a:off x="3024188" y="3429000"/>
            <a:ext cx="3513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4" name="Line 1036"/>
          <p:cNvSpPr>
            <a:spLocks noChangeShapeType="1"/>
          </p:cNvSpPr>
          <p:nvPr/>
        </p:nvSpPr>
        <p:spPr bwMode="auto">
          <a:xfrm flipV="1">
            <a:off x="5400675" y="3906838"/>
            <a:ext cx="1422400" cy="1371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5" name="Line 1037"/>
          <p:cNvSpPr>
            <a:spLocks noChangeShapeType="1"/>
          </p:cNvSpPr>
          <p:nvPr/>
        </p:nvSpPr>
        <p:spPr bwMode="auto">
          <a:xfrm>
            <a:off x="6096000" y="3886200"/>
            <a:ext cx="338138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6" name="Line 1038"/>
          <p:cNvSpPr>
            <a:spLocks noChangeShapeType="1"/>
          </p:cNvSpPr>
          <p:nvPr/>
        </p:nvSpPr>
        <p:spPr bwMode="auto">
          <a:xfrm>
            <a:off x="5554663" y="3886200"/>
            <a:ext cx="609600" cy="6858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7" name="Line 1039"/>
          <p:cNvSpPr>
            <a:spLocks noChangeShapeType="1"/>
          </p:cNvSpPr>
          <p:nvPr/>
        </p:nvSpPr>
        <p:spPr bwMode="auto">
          <a:xfrm>
            <a:off x="4945063" y="3886200"/>
            <a:ext cx="879475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68" name="Text Box 1040"/>
          <p:cNvSpPr txBox="1">
            <a:spLocks noChangeArrowheads="1"/>
          </p:cNvSpPr>
          <p:nvPr/>
        </p:nvSpPr>
        <p:spPr bwMode="auto">
          <a:xfrm>
            <a:off x="5395913" y="3429000"/>
            <a:ext cx="3513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B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69" name="Text Box 1041"/>
          <p:cNvSpPr txBox="1">
            <a:spLocks noChangeArrowheads="1"/>
          </p:cNvSpPr>
          <p:nvPr/>
        </p:nvSpPr>
        <p:spPr bwMode="auto">
          <a:xfrm>
            <a:off x="4841875" y="3429000"/>
            <a:ext cx="358775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A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0" name="Text Box 1042"/>
          <p:cNvSpPr txBox="1">
            <a:spLocks noChangeArrowheads="1"/>
          </p:cNvSpPr>
          <p:nvPr/>
        </p:nvSpPr>
        <p:spPr bwMode="auto">
          <a:xfrm>
            <a:off x="6027738" y="3429000"/>
            <a:ext cx="360362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C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1" name="Text Box 1043"/>
          <p:cNvSpPr txBox="1">
            <a:spLocks noChangeArrowheads="1"/>
          </p:cNvSpPr>
          <p:nvPr/>
        </p:nvSpPr>
        <p:spPr bwMode="auto">
          <a:xfrm>
            <a:off x="6681788" y="3429000"/>
            <a:ext cx="351358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00"/>
                </a:solidFill>
                <a:latin typeface="Arial"/>
                <a:cs typeface="+mn-cs"/>
              </a:rPr>
              <a:t>D</a:t>
            </a:r>
            <a:endParaRPr lang="en-US" sz="4000" b="1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2" name="Rectangle 1044"/>
          <p:cNvSpPr>
            <a:spLocks noChangeArrowheads="1"/>
          </p:cNvSpPr>
          <p:nvPr/>
        </p:nvSpPr>
        <p:spPr bwMode="auto">
          <a:xfrm>
            <a:off x="2573338" y="4191000"/>
            <a:ext cx="406400" cy="152400"/>
          </a:xfrm>
          <a:prstGeom prst="rect">
            <a:avLst/>
          </a:prstGeom>
          <a:solidFill>
            <a:srgbClr val="0C818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73" name="Rectangle 1045"/>
          <p:cNvSpPr>
            <a:spLocks noChangeArrowheads="1"/>
          </p:cNvSpPr>
          <p:nvPr/>
        </p:nvSpPr>
        <p:spPr bwMode="auto">
          <a:xfrm>
            <a:off x="1963738" y="4800600"/>
            <a:ext cx="406400" cy="152400"/>
          </a:xfrm>
          <a:prstGeom prst="rect">
            <a:avLst/>
          </a:prstGeom>
          <a:solidFill>
            <a:srgbClr val="05D5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74" name="Text Box 1046"/>
          <p:cNvSpPr txBox="1">
            <a:spLocks noChangeArrowheads="1"/>
          </p:cNvSpPr>
          <p:nvPr/>
        </p:nvSpPr>
        <p:spPr bwMode="auto">
          <a:xfrm>
            <a:off x="2370138" y="4648200"/>
            <a:ext cx="2100262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aquatic habitat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5" name="Text Box 1047"/>
          <p:cNvSpPr txBox="1">
            <a:spLocks noChangeArrowheads="1"/>
          </p:cNvSpPr>
          <p:nvPr/>
        </p:nvSpPr>
        <p:spPr bwMode="auto">
          <a:xfrm>
            <a:off x="3048000" y="4038600"/>
            <a:ext cx="677863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fins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6" name="Rectangle 1048"/>
          <p:cNvSpPr>
            <a:spLocks noChangeArrowheads="1"/>
          </p:cNvSpPr>
          <p:nvPr/>
        </p:nvSpPr>
        <p:spPr bwMode="auto">
          <a:xfrm>
            <a:off x="6299200" y="4191000"/>
            <a:ext cx="406400" cy="152400"/>
          </a:xfrm>
          <a:prstGeom prst="rect">
            <a:avLst/>
          </a:prstGeom>
          <a:solidFill>
            <a:srgbClr val="05D5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77" name="Text Box 1049"/>
          <p:cNvSpPr txBox="1">
            <a:spLocks noChangeArrowheads="1"/>
          </p:cNvSpPr>
          <p:nvPr/>
        </p:nvSpPr>
        <p:spPr bwMode="auto">
          <a:xfrm>
            <a:off x="6027738" y="4648200"/>
            <a:ext cx="677862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fins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78" name="Rectangle 1050"/>
          <p:cNvSpPr>
            <a:spLocks noChangeArrowheads="1"/>
          </p:cNvSpPr>
          <p:nvPr/>
        </p:nvSpPr>
        <p:spPr bwMode="auto">
          <a:xfrm>
            <a:off x="5621338" y="4800600"/>
            <a:ext cx="406400" cy="152400"/>
          </a:xfrm>
          <a:prstGeom prst="rect">
            <a:avLst/>
          </a:prstGeom>
          <a:solidFill>
            <a:srgbClr val="0C818A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 dirty="0">
              <a:latin typeface="Arial"/>
              <a:cs typeface="+mn-cs"/>
            </a:endParaRPr>
          </a:p>
        </p:txBody>
      </p:sp>
      <p:sp>
        <p:nvSpPr>
          <p:cNvPr id="535579" name="Text Box 1051"/>
          <p:cNvSpPr txBox="1">
            <a:spLocks noChangeArrowheads="1"/>
          </p:cNvSpPr>
          <p:nvPr/>
        </p:nvSpPr>
        <p:spPr bwMode="auto">
          <a:xfrm>
            <a:off x="6705600" y="4038600"/>
            <a:ext cx="2100263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Arial"/>
                <a:cs typeface="+mn-cs"/>
              </a:rPr>
              <a:t>aquatic habitat</a:t>
            </a:r>
            <a:endParaRPr lang="en-US" sz="4000" dirty="0">
              <a:solidFill>
                <a:srgbClr val="000000"/>
              </a:solidFill>
              <a:latin typeface="Arial"/>
              <a:cs typeface="+mn-cs"/>
            </a:endParaRPr>
          </a:p>
        </p:txBody>
      </p:sp>
      <p:sp>
        <p:nvSpPr>
          <p:cNvPr id="535580" name="Text Box 1052"/>
          <p:cNvSpPr txBox="1">
            <a:spLocks noChangeArrowheads="1"/>
          </p:cNvSpPr>
          <p:nvPr/>
        </p:nvSpPr>
        <p:spPr bwMode="auto">
          <a:xfrm>
            <a:off x="566738" y="5353050"/>
            <a:ext cx="3929062" cy="646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rial"/>
                <a:cs typeface="+mn-cs"/>
              </a:rPr>
              <a:t>Consistent with fins as </a:t>
            </a:r>
          </a:p>
          <a:p>
            <a:pPr>
              <a:defRPr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rial"/>
                <a:cs typeface="+mn-cs"/>
              </a:rPr>
              <a:t>adaptation to aquatic habitat</a:t>
            </a:r>
            <a:endParaRPr lang="en-US" sz="4000" dirty="0">
              <a:solidFill>
                <a:schemeClr val="accent2">
                  <a:lumMod val="75000"/>
                </a:schemeClr>
              </a:solidFill>
              <a:latin typeface="Arial"/>
              <a:cs typeface="+mn-cs"/>
            </a:endParaRPr>
          </a:p>
        </p:txBody>
      </p:sp>
      <p:sp>
        <p:nvSpPr>
          <p:cNvPr id="535581" name="Text Box 1053"/>
          <p:cNvSpPr txBox="1">
            <a:spLocks noChangeArrowheads="1"/>
          </p:cNvSpPr>
          <p:nvPr/>
        </p:nvSpPr>
        <p:spPr bwMode="auto">
          <a:xfrm>
            <a:off x="4605338" y="5334000"/>
            <a:ext cx="3929062" cy="646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436" tIns="45718" rIns="91436" bIns="45718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rial"/>
                <a:cs typeface="+mn-cs"/>
              </a:rPr>
              <a:t>Rejects fins as </a:t>
            </a:r>
          </a:p>
          <a:p>
            <a:pPr>
              <a:defRPr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rial"/>
                <a:cs typeface="+mn-cs"/>
              </a:rPr>
              <a:t>adaptation to aquatic habitat</a:t>
            </a:r>
            <a:endParaRPr lang="en-US" sz="4000" dirty="0">
              <a:solidFill>
                <a:schemeClr val="accent2">
                  <a:lumMod val="75000"/>
                </a:schemeClr>
              </a:solidFill>
              <a:latin typeface="Arial"/>
              <a:cs typeface="+mn-cs"/>
            </a:endParaRPr>
          </a:p>
        </p:txBody>
      </p:sp>
      <p:sp>
        <p:nvSpPr>
          <p:cNvPr id="31" name="Rectangle 2"/>
          <p:cNvSpPr>
            <a:spLocks noGrp="1" noChangeArrowheads="1"/>
          </p:cNvSpPr>
          <p:nvPr>
            <p:ph type="title"/>
          </p:nvPr>
        </p:nvSpPr>
        <p:spPr>
          <a:xfrm>
            <a:off x="881063" y="263322"/>
            <a:ext cx="7315200" cy="1489278"/>
          </a:xfrm>
        </p:spPr>
        <p:txBody>
          <a:bodyPr>
            <a:noAutofit/>
          </a:bodyPr>
          <a:lstStyle/>
          <a:p>
            <a:pPr defTabSz="923888">
              <a:defRPr/>
            </a:pPr>
            <a:r>
              <a:rPr lang="en-US" sz="3200" b="1" dirty="0">
                <a:solidFill>
                  <a:srgbClr val="BFBFBF"/>
                </a:solidFill>
                <a:cs typeface="+mj-cs"/>
              </a:rPr>
              <a:t>Why are phylogenies important to evolutionary biology?</a:t>
            </a:r>
            <a:br>
              <a:rPr lang="en-US" sz="3200" b="1" dirty="0">
                <a:solidFill>
                  <a:srgbClr val="BFBFBF"/>
                </a:solidFill>
                <a:cs typeface="+mj-cs"/>
              </a:rPr>
            </a:br>
            <a:r>
              <a:rPr lang="en-US" sz="3200" b="1" dirty="0">
                <a:solidFill>
                  <a:srgbClr val="BFBFBF"/>
                </a:solidFill>
                <a:cs typeface="+mj-cs"/>
              </a:rPr>
              <a:t>(4 reasons)</a:t>
            </a:r>
            <a:endParaRPr lang="en-US" sz="3200" dirty="0">
              <a:solidFill>
                <a:srgbClr val="BFBFBF"/>
              </a:solidFill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36776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Genesis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icrosoft Office 98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Venture">
      <a:maj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DADADA"/>
            </a:solidFill>
            <a:effectLst/>
            <a:latin typeface="Helvetica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DADADA"/>
            </a:solidFill>
            <a:effectLst/>
            <a:latin typeface="Helvetica" charset="0"/>
            <a:ea typeface="ＭＳ Ｐゴシック" charset="0"/>
          </a:defRPr>
        </a:defPPr>
      </a:lstStyle>
    </a:lnDef>
  </a:objectDefaults>
  <a:extraClrSchemeLst>
    <a:extraClrScheme>
      <a:clrScheme name="Microsoft Office 98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icrosoft Office 98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966</Words>
  <Application>Microsoft Macintosh PowerPoint</Application>
  <PresentationFormat>On-screen Show (4:3)</PresentationFormat>
  <Paragraphs>338</Paragraphs>
  <Slides>50</Slides>
  <Notes>25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Office Theme</vt:lpstr>
      <vt:lpstr>Microsoft Office 98</vt:lpstr>
      <vt:lpstr>Document</vt:lpstr>
      <vt:lpstr>PowerPoint Presentation</vt:lpstr>
      <vt:lpstr>PowerPoint Presentation</vt:lpstr>
      <vt:lpstr>Why are phylogenies important to evolutionary biology? </vt:lpstr>
      <vt:lpstr>Why are phylogenies important to evolutionary biology? (4 reasons)</vt:lpstr>
      <vt:lpstr>What happened? Evolution of high-frequency echolocation</vt:lpstr>
      <vt:lpstr>PowerPoint Presentation</vt:lpstr>
      <vt:lpstr>PowerPoint Presentation</vt:lpstr>
      <vt:lpstr>Why are phylogenies important to evolutionary biology? (4 reasons)</vt:lpstr>
      <vt:lpstr>Why are phylogenies important to evolutionary biology? (4 reasons)</vt:lpstr>
      <vt:lpstr>Why are phylogenies important to evolutionary biology? (4 reasons)</vt:lpstr>
      <vt:lpstr>Why are phylogenies important to evolutionary biology? (4 reasons)</vt:lpstr>
      <vt:lpstr>Why are phylogenies important to evolutionary biology? (4 reasons)</vt:lpstr>
      <vt:lpstr>Understanding Trees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do different trees provide different answers?</vt:lpstr>
      <vt:lpstr>PowerPoint Presentation</vt:lpstr>
      <vt:lpstr>PowerPoint Presentation</vt:lpstr>
      <vt:lpstr>Estimating Phylogenies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Gerardo</dc:creator>
  <cp:lastModifiedBy>Nicole Gerardo</cp:lastModifiedBy>
  <cp:revision>27</cp:revision>
  <dcterms:created xsi:type="dcterms:W3CDTF">2012-09-20T01:08:16Z</dcterms:created>
  <dcterms:modified xsi:type="dcterms:W3CDTF">2014-09-05T01:58:08Z</dcterms:modified>
</cp:coreProperties>
</file>

<file path=docProps/thumbnail.jpeg>
</file>